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6" r:id="rId10"/>
    <p:sldId id="264" r:id="rId11"/>
    <p:sldId id="265" r:id="rId12"/>
    <p:sldId id="267" r:id="rId1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1500"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pPr/>
              <a:t>14.05.2020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pPr/>
              <a:t>14.05.2020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pPr/>
              <a:t>14.05.2020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pPr/>
              <a:t>14.05.2020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
        <p:nvSpPr>
          <p:cNvPr id="7" name="Title 6"/>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pPr/>
              <a:t>14.05.2020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pPr/>
              <a:t>14.05.2020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
        <p:nvSpPr>
          <p:cNvPr id="9" name="Content Placeholder 8"/>
          <p:cNvSpPr>
            <a:spLocks noGrp="1"/>
          </p:cNvSpPr>
          <p:nvPr>
            <p:ph sz="quarter" idx="13"/>
          </p:nvPr>
        </p:nvSpPr>
        <p:spPr>
          <a:xfrm>
            <a:off x="676655"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pPr/>
              <a:t>14.05.2020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B4C71EC6-210F-42DE-9C53-41977AD35B3D}" type="datetimeFigureOut">
              <a:rPr lang="ru-RU" smtClean="0"/>
              <a:pPr/>
              <a:t>14.05.2020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B4C71EC6-210F-42DE-9C53-41977AD35B3D}" type="datetimeFigureOut">
              <a:rPr lang="ru-RU" smtClean="0"/>
              <a:pPr/>
              <a:t>14.05.2020</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pPr/>
              <a:t>14.05.2020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pPr/>
              <a:t>14.05.2020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B4C71EC6-210F-42DE-9C53-41977AD35B3D}" type="datetimeFigureOut">
              <a:rPr lang="ru-RU" smtClean="0"/>
              <a:pPr/>
              <a:t>14.05.2020</a:t>
            </a:fld>
            <a:endParaRPr lang="ru-RU"/>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ru-RU"/>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B19B0651-EE4F-4900-A07F-96A6BFA9D0F0}" type="slidenum">
              <a:rPr lang="ru-RU" smtClean="0"/>
              <a:pPr/>
              <a:t>‹#›</a:t>
            </a:fld>
            <a:endParaRPr lang="ru-RU"/>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43042" y="332656"/>
            <a:ext cx="6786610" cy="7017306"/>
          </a:xfrm>
          <a:prstGeom prst="rect">
            <a:avLst/>
          </a:prstGeom>
        </p:spPr>
        <p:txBody>
          <a:bodyPr wrap="square">
            <a:spAutoFit/>
          </a:bodyPr>
          <a:lstStyle/>
          <a:p>
            <a:pPr algn="ctr"/>
            <a:r>
              <a:rPr lang="kk-KZ" sz="2800" b="1" dirty="0" smtClean="0">
                <a:latin typeface="Times New Roman" pitchFamily="18" charset="0"/>
                <a:cs typeface="Times New Roman" pitchFamily="18" charset="0"/>
              </a:rPr>
              <a:t>Ақкөл аудандық білім бөлімі</a:t>
            </a:r>
            <a:endParaRPr lang="ru-RU" sz="2800" b="1" dirty="0" smtClean="0">
              <a:latin typeface="Times New Roman" pitchFamily="18" charset="0"/>
              <a:cs typeface="Times New Roman" pitchFamily="18" charset="0"/>
            </a:endParaRPr>
          </a:p>
          <a:p>
            <a:endParaRPr lang="ru-RU" dirty="0"/>
          </a:p>
          <a:p>
            <a:endParaRPr lang="ru-RU" dirty="0" smtClean="0"/>
          </a:p>
          <a:p>
            <a:endParaRPr lang="ru-RU" dirty="0"/>
          </a:p>
          <a:p>
            <a:endParaRPr lang="ru-RU" dirty="0" smtClean="0"/>
          </a:p>
          <a:p>
            <a:endParaRPr lang="ru-RU" dirty="0"/>
          </a:p>
          <a:p>
            <a:pPr algn="ctr"/>
            <a:r>
              <a:rPr lang="ru-RU" sz="4400" b="1" dirty="0" err="1" smtClean="0">
                <a:latin typeface="Times New Roman" pitchFamily="18" charset="0"/>
                <a:cs typeface="Times New Roman" pitchFamily="18" charset="0"/>
              </a:rPr>
              <a:t>Инклюзивті</a:t>
            </a:r>
            <a:r>
              <a:rPr lang="ru-RU" sz="4400" b="1" dirty="0" smtClean="0">
                <a:latin typeface="Times New Roman" pitchFamily="18" charset="0"/>
                <a:cs typeface="Times New Roman" pitchFamily="18" charset="0"/>
              </a:rPr>
              <a:t> </a:t>
            </a:r>
            <a:r>
              <a:rPr lang="ru-RU" sz="4400" b="1" dirty="0" err="1" smtClean="0">
                <a:latin typeface="Times New Roman" pitchFamily="18" charset="0"/>
                <a:cs typeface="Times New Roman" pitchFamily="18" charset="0"/>
              </a:rPr>
              <a:t>білім</a:t>
            </a:r>
            <a:r>
              <a:rPr lang="ru-RU" sz="4400" b="1" dirty="0" smtClean="0">
                <a:latin typeface="Times New Roman" pitchFamily="18" charset="0"/>
                <a:cs typeface="Times New Roman" pitchFamily="18" charset="0"/>
              </a:rPr>
              <a:t> беру: </a:t>
            </a:r>
            <a:r>
              <a:rPr lang="ru-RU" sz="4400" b="1" dirty="0" err="1" smtClean="0">
                <a:latin typeface="Times New Roman" pitchFamily="18" charset="0"/>
                <a:cs typeface="Times New Roman" pitchFamily="18" charset="0"/>
              </a:rPr>
              <a:t>проблемалары</a:t>
            </a:r>
            <a:r>
              <a:rPr lang="ru-RU" sz="4400" b="1" dirty="0" smtClean="0">
                <a:latin typeface="Times New Roman" pitchFamily="18" charset="0"/>
                <a:cs typeface="Times New Roman" pitchFamily="18" charset="0"/>
              </a:rPr>
              <a:t> </a:t>
            </a:r>
            <a:r>
              <a:rPr lang="ru-RU" sz="4400" b="1" dirty="0" err="1" smtClean="0">
                <a:latin typeface="Times New Roman" pitchFamily="18" charset="0"/>
                <a:cs typeface="Times New Roman" pitchFamily="18" charset="0"/>
              </a:rPr>
              <a:t>және шешу</a:t>
            </a:r>
            <a:r>
              <a:rPr lang="ru-RU" sz="4400" b="1" dirty="0" smtClean="0">
                <a:latin typeface="Times New Roman" pitchFamily="18" charset="0"/>
                <a:cs typeface="Times New Roman" pitchFamily="18" charset="0"/>
              </a:rPr>
              <a:t> </a:t>
            </a:r>
            <a:r>
              <a:rPr lang="ru-RU" sz="4400" b="1" dirty="0" err="1" smtClean="0">
                <a:latin typeface="Times New Roman" pitchFamily="18" charset="0"/>
                <a:cs typeface="Times New Roman" pitchFamily="18" charset="0"/>
              </a:rPr>
              <a:t>жолдары</a:t>
            </a:r>
            <a:endParaRPr lang="ru-RU" sz="4400" b="1" dirty="0" smtClean="0">
              <a:latin typeface="Times New Roman" pitchFamily="18" charset="0"/>
              <a:cs typeface="Times New Roman" pitchFamily="18" charset="0"/>
            </a:endParaRPr>
          </a:p>
          <a:p>
            <a:pPr algn="ctr"/>
            <a:endParaRPr lang="ru-RU" sz="3600" b="1" dirty="0">
              <a:latin typeface="Times New Roman" pitchFamily="18" charset="0"/>
              <a:cs typeface="Times New Roman" pitchFamily="18" charset="0"/>
            </a:endParaRPr>
          </a:p>
          <a:p>
            <a:pPr algn="r"/>
            <a:r>
              <a:rPr lang="ru-RU" sz="2800" b="1" dirty="0" err="1" smtClean="0">
                <a:latin typeface="Times New Roman" pitchFamily="18" charset="0"/>
                <a:cs typeface="Times New Roman" pitchFamily="18" charset="0"/>
              </a:rPr>
              <a:t>Баяндаушы</a:t>
            </a:r>
            <a:r>
              <a:rPr lang="ru-RU" sz="2800" b="1" dirty="0" smtClean="0">
                <a:latin typeface="Times New Roman" pitchFamily="18" charset="0"/>
                <a:cs typeface="Times New Roman" pitchFamily="18" charset="0"/>
              </a:rPr>
              <a:t>: Ахметова К.А., </a:t>
            </a:r>
          </a:p>
          <a:p>
            <a:pPr algn="r"/>
            <a:r>
              <a:rPr lang="ru-RU" sz="2800" b="1" dirty="0" err="1" smtClean="0">
                <a:latin typeface="Times New Roman" pitchFamily="18" charset="0"/>
                <a:cs typeface="Times New Roman" pitchFamily="18" charset="0"/>
              </a:rPr>
              <a:t>Ақкөл аудандық білім</a:t>
            </a:r>
            <a:r>
              <a:rPr lang="ru-RU" sz="2800" b="1" dirty="0" smtClean="0">
                <a:latin typeface="Times New Roman" pitchFamily="18" charset="0"/>
                <a:cs typeface="Times New Roman" pitchFamily="18" charset="0"/>
              </a:rPr>
              <a:t> </a:t>
            </a:r>
            <a:r>
              <a:rPr lang="ru-RU" sz="2800" b="1" dirty="0" err="1" smtClean="0">
                <a:latin typeface="Times New Roman" pitchFamily="18" charset="0"/>
                <a:cs typeface="Times New Roman" pitchFamily="18" charset="0"/>
              </a:rPr>
              <a:t>бөлімінің әдіскері</a:t>
            </a:r>
            <a:endParaRPr lang="ru-RU" sz="2800" b="1" dirty="0" smtClean="0">
              <a:latin typeface="Times New Roman" pitchFamily="18" charset="0"/>
              <a:cs typeface="Times New Roman" pitchFamily="18" charset="0"/>
            </a:endParaRPr>
          </a:p>
          <a:p>
            <a:pPr algn="ctr"/>
            <a:endParaRPr lang="ru-RU" sz="3600" b="1" dirty="0" smtClean="0">
              <a:latin typeface="Times New Roman" pitchFamily="18" charset="0"/>
              <a:cs typeface="Times New Roman" pitchFamily="18" charset="0"/>
            </a:endParaRPr>
          </a:p>
          <a:p>
            <a:pPr algn="ctr"/>
            <a:r>
              <a:rPr lang="ru-RU" sz="2000" b="1" dirty="0" err="1" smtClean="0">
                <a:latin typeface="Times New Roman" pitchFamily="18" charset="0"/>
                <a:cs typeface="Times New Roman" pitchFamily="18" charset="0"/>
              </a:rPr>
              <a:t>Ақкөл </a:t>
            </a:r>
            <a:r>
              <a:rPr lang="ru-RU" sz="2000" b="1" dirty="0" smtClean="0">
                <a:latin typeface="Times New Roman" pitchFamily="18" charset="0"/>
                <a:cs typeface="Times New Roman" pitchFamily="18" charset="0"/>
              </a:rPr>
              <a:t>- 2020</a:t>
            </a:r>
            <a:endParaRPr lang="ru-RU" dirty="0"/>
          </a:p>
          <a:p>
            <a:endParaRPr lang="ru-RU" dirty="0"/>
          </a:p>
          <a:p>
            <a:r>
              <a:rPr lang="ru-RU" dirty="0" smtClean="0"/>
              <a:t> </a:t>
            </a:r>
            <a:endParaRPr lang="ru-RU" dirty="0"/>
          </a:p>
        </p:txBody>
      </p:sp>
    </p:spTree>
    <p:extLst>
      <p:ext uri="{BB962C8B-B14F-4D97-AF65-F5344CB8AC3E}">
        <p14:creationId xmlns:p14="http://schemas.microsoft.com/office/powerpoint/2010/main" val="8421031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332656"/>
            <a:ext cx="8033546" cy="1631216"/>
          </a:xfrm>
          <a:prstGeom prst="rect">
            <a:avLst/>
          </a:prstGeom>
        </p:spPr>
        <p:txBody>
          <a:bodyPr wrap="square">
            <a:spAutoFit/>
          </a:bodyPr>
          <a:lstStyle/>
          <a:p>
            <a:pPr algn="just"/>
            <a:r>
              <a:rPr lang="kk-KZ" sz="2000" dirty="0" smtClean="0">
                <a:latin typeface="Times New Roman" pitchFamily="18" charset="0"/>
                <a:cs typeface="Times New Roman" pitchFamily="18" charset="0"/>
              </a:rPr>
              <a:t>Ақкөл ауданының территориясында екі қосымша білім беру ұйымы жұмыс істейді: “Балалар шығармашылық үйі” МКҚК, “Балалар музыка мектебі” МКҚК, сондай-ақ ерекше білім алуды қажет ететін балалар сабақтан тыс уақытта қызығушылығы бойынша үйірмелерде, спорт секцияларында айналысады.</a:t>
            </a:r>
            <a:endParaRPr lang="ru-RU" sz="2000" dirty="0">
              <a:latin typeface="Times New Roman" pitchFamily="18" charset="0"/>
              <a:cs typeface="Times New Roman" pitchFamily="18" charset="0"/>
            </a:endParaRP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6442" y="2492896"/>
            <a:ext cx="2055440"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9792" y="4365104"/>
            <a:ext cx="2392040" cy="1794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54092" y="4127383"/>
            <a:ext cx="3025961" cy="2269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075" y="4077073"/>
            <a:ext cx="2112234" cy="15841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10246"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60100" y="2327183"/>
            <a:ext cx="2697900"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73360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2924944"/>
            <a:ext cx="8640960" cy="3323987"/>
          </a:xfrm>
          <a:prstGeom prst="rect">
            <a:avLst/>
          </a:prstGeom>
        </p:spPr>
        <p:txBody>
          <a:bodyPr wrap="square">
            <a:spAutoFit/>
          </a:bodyPr>
          <a:lstStyle/>
          <a:p>
            <a:pPr algn="just"/>
            <a:r>
              <a:rPr lang="ru-RU" sz="2400" dirty="0" err="1">
                <a:latin typeface="Times New Roman" panose="02020603050405020304" pitchFamily="18" charset="0"/>
                <a:cs typeface="Times New Roman" panose="02020603050405020304" pitchFamily="18" charset="0"/>
              </a:rPr>
              <a:t>Ауданда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инклюзивті</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білім</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беруді</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ұйымдастыру</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кезінде</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кейбір</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мәселелер</a:t>
            </a:r>
            <a:r>
              <a:rPr lang="ru-RU" sz="2400" dirty="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кездесуде</a:t>
            </a:r>
            <a:r>
              <a:rPr lang="ru-RU" sz="2400" dirty="0" smtClean="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Бұл</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нормаларға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сәйкес</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мектептер</a:t>
            </a:r>
            <a:r>
              <a:rPr lang="ru-RU" sz="2400" dirty="0">
                <a:latin typeface="Times New Roman" panose="02020603050405020304" pitchFamily="18" charset="0"/>
                <a:cs typeface="Times New Roman" panose="02020603050405020304" pitchFamily="18" charset="0"/>
              </a:rPr>
              <a:t> мен </a:t>
            </a:r>
            <a:r>
              <a:rPr lang="ru-RU" sz="2400" dirty="0" err="1">
                <a:latin typeface="Times New Roman" panose="02020603050405020304" pitchFamily="18" charset="0"/>
                <a:cs typeface="Times New Roman" panose="02020603050405020304" pitchFamily="18" charset="0"/>
              </a:rPr>
              <a:t>балабақшалардың</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жабдықтармен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және</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жиһазбен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жеткіліксіз</a:t>
            </a:r>
            <a:r>
              <a:rPr lang="ru-RU" sz="2400" dirty="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қамтамасыз</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етілуі</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Кедергісіз</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қол</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жеткізуді</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қамтамасыз</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ету</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үшін</a:t>
            </a:r>
            <a:r>
              <a:rPr lang="ru-RU" sz="2400" dirty="0">
                <a:latin typeface="Times New Roman" panose="02020603050405020304" pitchFamily="18" charset="0"/>
                <a:cs typeface="Times New Roman" panose="02020603050405020304" pitchFamily="18" charset="0"/>
              </a:rPr>
              <a:t> 8484 </a:t>
            </a:r>
            <a:r>
              <a:rPr lang="ru-RU" sz="2400" dirty="0" err="1">
                <a:latin typeface="Times New Roman" panose="02020603050405020304" pitchFamily="18" charset="0"/>
                <a:cs typeface="Times New Roman" panose="02020603050405020304" pitchFamily="18" charset="0"/>
              </a:rPr>
              <a:t>мың</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теңге</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сомасына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бюджеттік</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өтінім</a:t>
            </a:r>
            <a:r>
              <a:rPr lang="ru-RU" sz="2400" dirty="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берілді</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және</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бұл</a:t>
            </a:r>
            <a:r>
              <a:rPr lang="ru-RU" sz="2400" dirty="0" smtClean="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мәселе</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тұрақты</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бақылауда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тұр</a:t>
            </a:r>
            <a:r>
              <a:rPr lang="ru-RU" sz="2400" dirty="0" smtClean="0">
                <a:latin typeface="Times New Roman" panose="02020603050405020304" pitchFamily="18" charset="0"/>
                <a:cs typeface="Times New Roman" panose="02020603050405020304" pitchFamily="18" charset="0"/>
              </a:rPr>
              <a:t>.</a:t>
            </a:r>
          </a:p>
          <a:p>
            <a:pPr algn="just"/>
            <a:r>
              <a:rPr lang="ru-RU" sz="2400" dirty="0" err="1">
                <a:latin typeface="Times New Roman" panose="02020603050405020304" pitchFamily="18" charset="0"/>
                <a:cs typeface="Times New Roman" panose="02020603050405020304" pitchFamily="18" charset="0"/>
              </a:rPr>
              <a:t>Екінші</a:t>
            </a:r>
            <a:r>
              <a:rPr lang="ru-RU" sz="2400" dirty="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мәселе</a:t>
            </a:r>
            <a:r>
              <a:rPr lang="ru-RU" sz="2400" dirty="0" smtClean="0">
                <a:latin typeface="Times New Roman" panose="02020603050405020304" pitchFamily="18" charset="0"/>
                <a:cs typeface="Times New Roman" panose="02020603050405020304" pitchFamily="18" charset="0"/>
              </a:rPr>
              <a:t> - </a:t>
            </a:r>
            <a:r>
              <a:rPr lang="ru-RU" sz="2400" dirty="0" err="1" smtClean="0">
                <a:latin typeface="Times New Roman" panose="02020603050405020304" pitchFamily="18" charset="0"/>
                <a:cs typeface="Times New Roman" panose="02020603050405020304" pitchFamily="18" charset="0"/>
              </a:rPr>
              <a:t>кадрлар</a:t>
            </a:r>
            <a:r>
              <a:rPr lang="ru-RU" sz="2400" dirty="0" smtClean="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мәселесі</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Бүгінде</a:t>
            </a:r>
            <a:r>
              <a:rPr lang="ru-RU" sz="2400" dirty="0" smtClean="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бұл</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мәселе</a:t>
            </a:r>
            <a:r>
              <a:rPr lang="ru-RU" sz="2400" dirty="0">
                <a:latin typeface="Times New Roman" panose="02020603050405020304" pitchFamily="18" charset="0"/>
                <a:cs typeface="Times New Roman" panose="02020603050405020304" pitchFamily="18" charset="0"/>
              </a:rPr>
              <a:t> де </a:t>
            </a:r>
            <a:r>
              <a:rPr lang="ru-RU" sz="2400" dirty="0" err="1">
                <a:latin typeface="Times New Roman" panose="02020603050405020304" pitchFamily="18" charset="0"/>
                <a:cs typeface="Times New Roman" panose="02020603050405020304" pitchFamily="18" charset="0"/>
              </a:rPr>
              <a:t>шешілуде</a:t>
            </a:r>
            <a:r>
              <a:rPr lang="ru-RU" sz="2400" dirty="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Жоғары</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оқу</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орындарында</a:t>
            </a:r>
            <a:r>
              <a:rPr lang="ru-RU" sz="2400" dirty="0" smtClean="0">
                <a:latin typeface="Times New Roman" panose="02020603050405020304" pitchFamily="18" charset="0"/>
                <a:cs typeface="Times New Roman" panose="02020603050405020304" pitchFamily="18" charset="0"/>
              </a:rPr>
              <a:t> 4 </a:t>
            </a:r>
            <a:r>
              <a:rPr lang="ru-RU" sz="2400" dirty="0">
                <a:latin typeface="Times New Roman" panose="02020603050405020304" pitchFamily="18" charset="0"/>
                <a:cs typeface="Times New Roman" panose="02020603050405020304" pitchFamily="18" charset="0"/>
              </a:rPr>
              <a:t>дефектолог </a:t>
            </a:r>
            <a:r>
              <a:rPr lang="ru-RU" sz="2400" dirty="0" err="1">
                <a:latin typeface="Times New Roman" panose="02020603050405020304" pitchFamily="18" charset="0"/>
                <a:cs typeface="Times New Roman" panose="02020603050405020304" pitchFamily="18" charset="0"/>
              </a:rPr>
              <a:t>білім</a:t>
            </a:r>
            <a:r>
              <a:rPr lang="ru-RU" sz="2400" dirty="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алуды</a:t>
            </a:r>
            <a:r>
              <a:rPr lang="ru-RU" sz="2400" dirty="0">
                <a:latin typeface="Times New Roman" panose="02020603050405020304" pitchFamily="18" charset="0"/>
                <a:cs typeface="Times New Roman" panose="02020603050405020304" pitchFamily="18" charset="0"/>
              </a:rPr>
              <a:t>.</a:t>
            </a:r>
          </a:p>
          <a:p>
            <a:pPr algn="just"/>
            <a:endParaRPr lang="ru-RU" dirty="0">
              <a:latin typeface="Times New Roman" pitchFamily="18" charset="0"/>
              <a:cs typeface="Times New Roman" pitchFamily="18" charset="0"/>
            </a:endParaRPr>
          </a:p>
        </p:txBody>
      </p:sp>
      <p:pic>
        <p:nvPicPr>
          <p:cNvPr id="614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755551"/>
            <a:ext cx="2133600"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04776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33887" y="2808608"/>
            <a:ext cx="6166048" cy="769441"/>
          </a:xfrm>
          <a:prstGeom prst="rect">
            <a:avLst/>
          </a:prstGeom>
          <a:noFill/>
        </p:spPr>
        <p:txBody>
          <a:bodyPr wrap="none" rtlCol="0">
            <a:spAutoFit/>
          </a:bodyPr>
          <a:lstStyle/>
          <a:p>
            <a:pPr algn="ctr"/>
            <a:r>
              <a:rPr lang="ru-RU" sz="4400" dirty="0" err="1" smtClean="0">
                <a:latin typeface="Times New Roman" pitchFamily="18" charset="0"/>
                <a:cs typeface="Times New Roman" pitchFamily="18" charset="0"/>
              </a:rPr>
              <a:t>Назарларыңызға рахмет</a:t>
            </a:r>
            <a:r>
              <a:rPr lang="ru-RU" sz="4400" dirty="0" smtClean="0">
                <a:latin typeface="Times New Roman" pitchFamily="18" charset="0"/>
                <a:cs typeface="Times New Roman" pitchFamily="18" charset="0"/>
              </a:rPr>
              <a:t>!</a:t>
            </a:r>
            <a:endParaRPr lang="ru-RU" sz="4400" dirty="0">
              <a:latin typeface="Times New Roman" pitchFamily="18" charset="0"/>
              <a:cs typeface="Times New Roman" pitchFamily="18" charset="0"/>
            </a:endParaRPr>
          </a:p>
        </p:txBody>
      </p:sp>
    </p:spTree>
    <p:extLst>
      <p:ext uri="{BB962C8B-B14F-4D97-AF65-F5344CB8AC3E}">
        <p14:creationId xmlns:p14="http://schemas.microsoft.com/office/powerpoint/2010/main" val="17078913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764704"/>
            <a:ext cx="4572000" cy="3416320"/>
          </a:xfrm>
          <a:prstGeom prst="rect">
            <a:avLst/>
          </a:prstGeom>
        </p:spPr>
        <p:txBody>
          <a:bodyPr>
            <a:spAutoFit/>
          </a:bodyPr>
          <a:lstStyle/>
          <a:p>
            <a:pPr algn="just"/>
            <a:r>
              <a:rPr lang="kk-KZ" dirty="0" smtClean="0">
                <a:latin typeface="Times New Roman" pitchFamily="18" charset="0"/>
                <a:cs typeface="Times New Roman" pitchFamily="18" charset="0"/>
              </a:rPr>
              <a:t>Ақкөл аудандық білім беру жүйесінде жалпы контингенті 3988 оқушыны қамтитын  27 мектеп (18 – орта, 7 – негізгі, 2 – бастауыш) жұмыс істейді.Білім беру ұйымдарында ерекше білім беруді қажет ететін 216 бала есепте тұрады, оның ішінде 20 оқушы үйден оқытылады, дамуында ерекше білім беруді қажет ететін 65 оқушы  жалпы білім беретін мектептерде инклюзив бойынша  кіріктірілген оқыту сыныптарында оқиды, мектепке дейінгі мекемелерде - 22 білім алушы бар.</a:t>
            </a:r>
            <a:endParaRPr lang="ru-RU" dirty="0">
              <a:latin typeface="Times New Roman" pitchFamily="18" charset="0"/>
              <a:cs typeface="Times New Roman" pitchFamily="18" charset="0"/>
            </a:endParaRPr>
          </a:p>
        </p:txBody>
      </p:sp>
      <p:pic>
        <p:nvPicPr>
          <p:cNvPr id="1028" name="Picture 4" descr="C:\Users\User\Desktop\КАТИМА АМАНТАЕВНА\06-05-2020_11-33-49\DSC_099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521" r="20659"/>
          <a:stretch/>
        </p:blipFill>
        <p:spPr bwMode="auto">
          <a:xfrm>
            <a:off x="6206247" y="740926"/>
            <a:ext cx="1102057" cy="133659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6136" y="3796886"/>
            <a:ext cx="1620180" cy="1215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9109" y="4869160"/>
            <a:ext cx="2160240" cy="1620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2280" y="1667584"/>
            <a:ext cx="1368152" cy="1026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92280" y="4797152"/>
            <a:ext cx="1800200" cy="135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08497" y="2429979"/>
            <a:ext cx="1222354" cy="916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50458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915816" y="571480"/>
            <a:ext cx="3942184" cy="5909310"/>
          </a:xfrm>
          <a:prstGeom prst="rect">
            <a:avLst/>
          </a:prstGeom>
        </p:spPr>
        <p:txBody>
          <a:bodyPr wrap="square">
            <a:spAutoFit/>
          </a:bodyPr>
          <a:lstStyle/>
          <a:p>
            <a:pPr algn="just"/>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Ақкөл</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ауданының</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территориясында</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Білім</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басқармасының</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Ақкөл</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ауданы</a:t>
            </a:r>
            <a:r>
              <a:rPr lang="ru-RU" dirty="0" smtClean="0">
                <a:latin typeface="Times New Roman" pitchFamily="18" charset="0"/>
                <a:cs typeface="Times New Roman" pitchFamily="18" charset="0"/>
              </a:rPr>
              <a:t> Урюпин а.. </a:t>
            </a:r>
            <a:r>
              <a:rPr lang="ru-RU" dirty="0" err="1" smtClean="0">
                <a:latin typeface="Times New Roman" pitchFamily="18" charset="0"/>
                <a:cs typeface="Times New Roman" pitchFamily="18" charset="0"/>
              </a:rPr>
              <a:t>«Балабақша-мектеп-интернат» </a:t>
            </a:r>
            <a:r>
              <a:rPr lang="ru-RU" dirty="0" smtClean="0">
                <a:latin typeface="Times New Roman" pitchFamily="18" charset="0"/>
                <a:cs typeface="Times New Roman" pitchFamily="18" charset="0"/>
              </a:rPr>
              <a:t>КММ –де </a:t>
            </a:r>
            <a:r>
              <a:rPr lang="ru-RU" dirty="0" err="1" smtClean="0">
                <a:latin typeface="Times New Roman" pitchFamily="18" charset="0"/>
                <a:cs typeface="Times New Roman" pitchFamily="18" charset="0"/>
              </a:rPr>
              <a:t>Ақмола облысынан</a:t>
            </a:r>
            <a:r>
              <a:rPr lang="ru-RU" dirty="0" smtClean="0">
                <a:latin typeface="Times New Roman" pitchFamily="18" charset="0"/>
                <a:cs typeface="Times New Roman" pitchFamily="18" charset="0"/>
              </a:rPr>
              <a:t> 86 </a:t>
            </a:r>
            <a:r>
              <a:rPr lang="ru-RU" dirty="0" err="1" smtClean="0">
                <a:latin typeface="Times New Roman" pitchFamily="18" charset="0"/>
                <a:cs typeface="Times New Roman" pitchFamily="18" charset="0"/>
              </a:rPr>
              <a:t>оқушы білім</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алады</a:t>
            </a:r>
            <a:r>
              <a:rPr lang="ru-RU" dirty="0" smtClean="0">
                <a:latin typeface="Times New Roman" pitchFamily="18" charset="0"/>
                <a:cs typeface="Times New Roman" pitchFamily="18" charset="0"/>
              </a:rPr>
              <a:t>. 23 </a:t>
            </a:r>
            <a:r>
              <a:rPr lang="ru-RU" dirty="0" err="1" smtClean="0">
                <a:latin typeface="Times New Roman" pitchFamily="18" charset="0"/>
                <a:cs typeface="Times New Roman" pitchFamily="18" charset="0"/>
              </a:rPr>
              <a:t>оқушы  мамандандырылған мектептерде</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оқиды</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Білім</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басқармасының Ақкөл ауданы</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Урюпинка</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селосы</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«Балабақша-мектеп-интернат»  арнаулы</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кешені</a:t>
            </a:r>
            <a:r>
              <a:rPr lang="ru-RU" dirty="0" smtClean="0">
                <a:latin typeface="Times New Roman" pitchFamily="18" charset="0"/>
                <a:cs typeface="Times New Roman" pitchFamily="18" charset="0"/>
              </a:rPr>
              <a:t>» КММ –де </a:t>
            </a:r>
            <a:r>
              <a:rPr lang="ru-RU" dirty="0" err="1" smtClean="0">
                <a:latin typeface="Times New Roman" pitchFamily="18" charset="0"/>
                <a:cs typeface="Times New Roman" pitchFamily="18" charset="0"/>
              </a:rPr>
              <a:t>Ақкөл ауданының территориясында</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тұратын  </a:t>
            </a:r>
            <a:r>
              <a:rPr lang="ru-RU" dirty="0" smtClean="0">
                <a:latin typeface="Times New Roman" pitchFamily="18" charset="0"/>
                <a:cs typeface="Times New Roman" pitchFamily="18" charset="0"/>
              </a:rPr>
              <a:t>3 </a:t>
            </a:r>
            <a:r>
              <a:rPr lang="ru-RU" dirty="0" err="1" smtClean="0">
                <a:latin typeface="Times New Roman" pitchFamily="18" charset="0"/>
                <a:cs typeface="Times New Roman" pitchFamily="18" charset="0"/>
              </a:rPr>
              <a:t>оқушы</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Степногорск</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қаласы</a:t>
            </a:r>
            <a:r>
              <a:rPr lang="ru-RU" dirty="0" smtClean="0">
                <a:latin typeface="Times New Roman" pitchFamily="18" charset="0"/>
                <a:cs typeface="Times New Roman" pitchFamily="18" charset="0"/>
              </a:rPr>
              <a:t>, №3 </a:t>
            </a:r>
            <a:r>
              <a:rPr lang="ru-RU" dirty="0" err="1" smtClean="0">
                <a:latin typeface="Times New Roman" pitchFamily="18" charset="0"/>
                <a:cs typeface="Times New Roman" pitchFamily="18" charset="0"/>
              </a:rPr>
              <a:t>арнайы</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мектеп-интернаты</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КММ-де</a:t>
            </a:r>
            <a:r>
              <a:rPr lang="ru-RU" dirty="0" smtClean="0">
                <a:latin typeface="Times New Roman" pitchFamily="18" charset="0"/>
                <a:cs typeface="Times New Roman" pitchFamily="18" charset="0"/>
              </a:rPr>
              <a:t> 14 </a:t>
            </a:r>
            <a:r>
              <a:rPr lang="ru-RU" dirty="0" err="1" smtClean="0">
                <a:latin typeface="Times New Roman" pitchFamily="18" charset="0"/>
                <a:cs typeface="Times New Roman" pitchFamily="18" charset="0"/>
              </a:rPr>
              <a:t>оқушы</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Ақмола облысы</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білім</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басқармасының </a:t>
            </a:r>
            <a:r>
              <a:rPr lang="ru-RU" dirty="0" smtClean="0">
                <a:latin typeface="Times New Roman" pitchFamily="18" charset="0"/>
                <a:cs typeface="Times New Roman" pitchFamily="18" charset="0"/>
              </a:rPr>
              <a:t>«</a:t>
            </a:r>
            <a:r>
              <a:rPr lang="ru-RU" dirty="0" err="1" smtClean="0">
                <a:latin typeface="Times New Roman" pitchFamily="18" charset="0"/>
                <a:cs typeface="Times New Roman" pitchFamily="18" charset="0"/>
              </a:rPr>
              <a:t>Көкшетау қ</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ақыл-ой кемістігі</a:t>
            </a:r>
            <a:r>
              <a:rPr lang="ru-RU" dirty="0" smtClean="0">
                <a:latin typeface="Times New Roman" pitchFamily="18" charset="0"/>
                <a:cs typeface="Times New Roman" pitchFamily="18" charset="0"/>
              </a:rPr>
              <a:t> бар </a:t>
            </a:r>
            <a:r>
              <a:rPr lang="ru-RU" dirty="0" err="1" smtClean="0">
                <a:latin typeface="Times New Roman" pitchFamily="18" charset="0"/>
                <a:cs typeface="Times New Roman" pitchFamily="18" charset="0"/>
              </a:rPr>
              <a:t>және интеллектуалды</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бұзылулары бар</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балаларға арналған </a:t>
            </a:r>
            <a:r>
              <a:rPr lang="ru-RU" dirty="0" smtClean="0">
                <a:latin typeface="Times New Roman" pitchFamily="18" charset="0"/>
                <a:cs typeface="Times New Roman" pitchFamily="18" charset="0"/>
              </a:rPr>
              <a:t>№ 1 </a:t>
            </a:r>
            <a:r>
              <a:rPr lang="ru-RU" dirty="0" err="1" smtClean="0">
                <a:latin typeface="Times New Roman" pitchFamily="18" charset="0"/>
                <a:cs typeface="Times New Roman" pitchFamily="18" charset="0"/>
              </a:rPr>
              <a:t>облыстық мамандандырылған мектеп</a:t>
            </a:r>
            <a:r>
              <a:rPr lang="ru-RU" dirty="0" smtClean="0">
                <a:latin typeface="Times New Roman" pitchFamily="18" charset="0"/>
                <a:cs typeface="Times New Roman" pitchFamily="18" charset="0"/>
              </a:rPr>
              <a:t> интернаты» </a:t>
            </a:r>
            <a:r>
              <a:rPr lang="ru-RU" dirty="0" err="1" smtClean="0">
                <a:latin typeface="Times New Roman" pitchFamily="18" charset="0"/>
                <a:cs typeface="Times New Roman" pitchFamily="18" charset="0"/>
              </a:rPr>
              <a:t>КММ-де</a:t>
            </a:r>
            <a:r>
              <a:rPr lang="ru-RU" dirty="0" smtClean="0">
                <a:latin typeface="Times New Roman" pitchFamily="18" charset="0"/>
                <a:cs typeface="Times New Roman" pitchFamily="18" charset="0"/>
              </a:rPr>
              <a:t> 6 </a:t>
            </a:r>
            <a:r>
              <a:rPr lang="ru-RU" dirty="0" err="1" smtClean="0">
                <a:latin typeface="Times New Roman" pitchFamily="18" charset="0"/>
                <a:cs typeface="Times New Roman" pitchFamily="18" charset="0"/>
              </a:rPr>
              <a:t>оқушы оқиды</a:t>
            </a:r>
            <a:r>
              <a:rPr lang="ru-RU"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88640"/>
            <a:ext cx="2448272"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2924944"/>
            <a:ext cx="1800200" cy="320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0" y="1700808"/>
            <a:ext cx="1915140" cy="142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64222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86000" y="2274838"/>
            <a:ext cx="4572000" cy="1754326"/>
          </a:xfrm>
          <a:prstGeom prst="rect">
            <a:avLst/>
          </a:prstGeom>
        </p:spPr>
        <p:txBody>
          <a:bodyPr>
            <a:spAutoFit/>
          </a:bodyPr>
          <a:lstStyle/>
          <a:p>
            <a:r>
              <a:rPr lang="ru-RU" dirty="0" err="1" smtClean="0">
                <a:latin typeface="Times New Roman" pitchFamily="18" charset="0"/>
                <a:cs typeface="Times New Roman" pitchFamily="18" charset="0"/>
              </a:rPr>
              <a:t>Ауданда</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ерекше</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білім</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беруді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қажет</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ететін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балаларды</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оқыту</a:t>
            </a:r>
            <a:r>
              <a:rPr lang="ru-RU" dirty="0" smtClean="0">
                <a:latin typeface="Times New Roman" pitchFamily="18" charset="0"/>
                <a:cs typeface="Times New Roman" pitchFamily="18" charset="0"/>
              </a:rPr>
              <a:t> мен </a:t>
            </a:r>
            <a:r>
              <a:rPr lang="ru-RU" dirty="0" err="1" smtClean="0">
                <a:latin typeface="Times New Roman" pitchFamily="18" charset="0"/>
                <a:cs typeface="Times New Roman" pitchFamily="18" charset="0"/>
              </a:rPr>
              <a:t>тәрбиедеуде</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қуатты</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қолдау</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жасайтын</a:t>
            </a:r>
            <a:r>
              <a:rPr lang="ru-RU" dirty="0" smtClean="0">
                <a:latin typeface="Times New Roman" pitchFamily="18" charset="0"/>
                <a:cs typeface="Times New Roman" pitchFamily="18" charset="0"/>
              </a:rPr>
              <a:t>  </a:t>
            </a:r>
            <a:r>
              <a:rPr lang="ru-RU" dirty="0" err="1">
                <a:latin typeface="Times New Roman" pitchFamily="18" charset="0"/>
                <a:cs typeface="Times New Roman" pitchFamily="18" charset="0"/>
              </a:rPr>
              <a:t>т</a:t>
            </a:r>
            <a:r>
              <a:rPr lang="ru-RU" dirty="0" err="1" smtClean="0">
                <a:latin typeface="Times New Roman" pitchFamily="18" charset="0"/>
                <a:cs typeface="Times New Roman" pitchFamily="18" charset="0"/>
              </a:rPr>
              <a:t>үзету</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кабинеті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жұмыс</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істейді</a:t>
            </a:r>
            <a:r>
              <a:rPr lang="ru-RU" dirty="0" smtClean="0">
                <a:latin typeface="Times New Roman" pitchFamily="18" charset="0"/>
                <a:cs typeface="Times New Roman" pitchFamily="18" charset="0"/>
              </a:rPr>
              <a:t>. 2019 </a:t>
            </a:r>
            <a:r>
              <a:rPr lang="ru-RU" dirty="0" err="1" smtClean="0">
                <a:latin typeface="Times New Roman" pitchFamily="18" charset="0"/>
                <a:cs typeface="Times New Roman" pitchFamily="18" charset="0"/>
              </a:rPr>
              <a:t>жылы</a:t>
            </a:r>
            <a:r>
              <a:rPr lang="ru-RU" dirty="0" smtClean="0">
                <a:latin typeface="Times New Roman" pitchFamily="18" charset="0"/>
                <a:cs typeface="Times New Roman" pitchFamily="18" charset="0"/>
              </a:rPr>
              <a:t> </a:t>
            </a:r>
            <a:r>
              <a:rPr lang="ru-RU" dirty="0" err="1">
                <a:latin typeface="Times New Roman" pitchFamily="18" charset="0"/>
                <a:cs typeface="Times New Roman" pitchFamily="18" charset="0"/>
              </a:rPr>
              <a:t>т</a:t>
            </a:r>
            <a:r>
              <a:rPr lang="ru-RU" dirty="0" err="1" smtClean="0">
                <a:latin typeface="Times New Roman" pitchFamily="18" charset="0"/>
                <a:cs typeface="Times New Roman" pitchFamily="18" charset="0"/>
              </a:rPr>
              <a:t>үзету</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кабинетіне</a:t>
            </a:r>
            <a:r>
              <a:rPr lang="ru-RU" dirty="0" smtClean="0">
                <a:latin typeface="Times New Roman" pitchFamily="18" charset="0"/>
                <a:cs typeface="Times New Roman" pitchFamily="18" charset="0"/>
              </a:rPr>
              <a:t> 74 бала, ал 2020 </a:t>
            </a:r>
            <a:r>
              <a:rPr lang="ru-RU" dirty="0" err="1" smtClean="0">
                <a:latin typeface="Times New Roman" pitchFamily="18" charset="0"/>
                <a:cs typeface="Times New Roman" pitchFamily="18" charset="0"/>
              </a:rPr>
              <a:t>жылдың</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өткен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кезеңінде</a:t>
            </a:r>
            <a:r>
              <a:rPr lang="ru-RU" dirty="0" smtClean="0">
                <a:latin typeface="Times New Roman" pitchFamily="18" charset="0"/>
                <a:cs typeface="Times New Roman" pitchFamily="18" charset="0"/>
              </a:rPr>
              <a:t> 34 бала барды.</a:t>
            </a:r>
            <a:endParaRPr lang="ru-RU" dirty="0">
              <a:latin typeface="Times New Roman" pitchFamily="18" charset="0"/>
              <a:cs typeface="Times New Roman" pitchFamily="18" charset="0"/>
            </a:endParaRPr>
          </a:p>
        </p:txBody>
      </p:sp>
      <p:pic>
        <p:nvPicPr>
          <p:cNvPr id="2050" name="Picture 2" descr="C:\Users\User\Desktop\КАТИМА АМАНТАЕВНА\06-05-2020_11-33-49\DSC_096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971" t="-398" r="3597" b="398"/>
          <a:stretch/>
        </p:blipFill>
        <p:spPr bwMode="auto">
          <a:xfrm>
            <a:off x="6099243" y="4306163"/>
            <a:ext cx="2703948" cy="244827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000" y="381000"/>
            <a:ext cx="2335808" cy="1751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24759"/>
            <a:ext cx="1542815" cy="2057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58639" y="351986"/>
            <a:ext cx="2573801" cy="193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3297" y="2643240"/>
            <a:ext cx="1858516" cy="37170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949985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43608" y="764704"/>
            <a:ext cx="5814392" cy="3416320"/>
          </a:xfrm>
          <a:prstGeom prst="rect">
            <a:avLst/>
          </a:prstGeom>
        </p:spPr>
        <p:txBody>
          <a:bodyPr wrap="square">
            <a:spAutoFit/>
          </a:bodyPr>
          <a:lstStyle/>
          <a:p>
            <a:pPr algn="just"/>
            <a:r>
              <a:rPr lang="kk-KZ" dirty="0" smtClean="0">
                <a:latin typeface="Times New Roman" pitchFamily="18" charset="0"/>
                <a:cs typeface="Times New Roman" pitchFamily="18" charset="0"/>
              </a:rPr>
              <a:t>Кедергісіз қолжетімділікпен қамтамасыз ету тұрақты бақылауда. Ақкөл ауданының 22 білім беру ұйымында пандустар мен шақыру түймелері қойылған.</a:t>
            </a:r>
          </a:p>
          <a:p>
            <a:pPr algn="just"/>
            <a:r>
              <a:rPr lang="kk-KZ" dirty="0" smtClean="0">
                <a:latin typeface="Times New Roman" pitchFamily="18" charset="0"/>
                <a:cs typeface="Times New Roman" pitchFamily="18" charset="0"/>
              </a:rPr>
              <a:t>	Басқа 5 мектепке пандус қажет емес (көлбеулеу кіреберіс бар).</a:t>
            </a:r>
          </a:p>
          <a:p>
            <a:pPr algn="just"/>
            <a:r>
              <a:rPr lang="kk-KZ" dirty="0" smtClean="0">
                <a:latin typeface="Times New Roman" pitchFamily="18" charset="0"/>
                <a:cs typeface="Times New Roman" pitchFamily="18" charset="0"/>
              </a:rPr>
              <a:t>Ақкөл  ауданы білім беру мекемелерінде кедергісіз қолжетімділікпен қамтамасыз ету  тек пандустар мен шақыру түймелерімен  ғана шектелмейді: сырғанаққа қарсы жабын,  жоғары  көтерілу және төмен түсуде басқыш алдында бедерлі тактильдік жолақ,  қарама-қарсы  бояу, бағыт  көрсеткіштері,  бөлмеге қолжетімділік белгісі.</a:t>
            </a:r>
            <a:endParaRPr lang="ru-RU" dirty="0">
              <a:latin typeface="Times New Roman" pitchFamily="18" charset="0"/>
              <a:cs typeface="Times New Roman" pitchFamily="18" charset="0"/>
            </a:endParaRPr>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4128" y="4077072"/>
            <a:ext cx="3132584" cy="234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4077072"/>
            <a:ext cx="1440160" cy="192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5656" y="4464580"/>
            <a:ext cx="1440160" cy="192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08637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059832" y="1052736"/>
            <a:ext cx="5328592" cy="4247317"/>
          </a:xfrm>
          <a:prstGeom prst="rect">
            <a:avLst/>
          </a:prstGeom>
        </p:spPr>
        <p:txBody>
          <a:bodyPr wrap="square">
            <a:spAutoFit/>
          </a:bodyPr>
          <a:lstStyle/>
          <a:p>
            <a:pPr algn="just"/>
            <a:r>
              <a:rPr lang="kk-KZ" dirty="0" smtClean="0">
                <a:latin typeface="Times New Roman" pitchFamily="18" charset="0"/>
                <a:cs typeface="Times New Roman" pitchFamily="18" charset="0"/>
              </a:rPr>
              <a:t>Үйден оқытылатын мүгедек балаларды оқу орнымен  сапалы қамтамасыз ету үшін бағдарламалық-техникалық жабдық  - 13 арнайы компьютер сатып алынды. 2020 жылдың мамыр айындағы жағдайы бойынша үйден 20 оқушы оқытылады, олардың 13-і білім беру бөлімінің есебінен  компьютермен қамтамасыз етілген, медициналық  қарсы көрсетілім  және ата-аналардың  бас тартуы бойынша 7 оқушы, атап айтқанда  5 оқушы – медициналық көрсетілім бойынша  компьютерлік техника қарсы көрсетілген, 2 оқушы – жеке компьютерлері болуына байланысты ата-аналары бас тартты.Қажеттіліктер негізінде оқу-әдістемелік әдебиеттер сатып алынады.</a:t>
            </a:r>
            <a:endParaRPr lang="ru-RU" dirty="0">
              <a:latin typeface="Times New Roman" pitchFamily="18" charset="0"/>
              <a:cs typeface="Times New Roman" pitchFamily="18" charset="0"/>
            </a:endParaRP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158" y="1285860"/>
            <a:ext cx="2500331" cy="4445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0562" y="5072074"/>
            <a:ext cx="2770435" cy="1558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33948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707904" y="3717032"/>
            <a:ext cx="4572000" cy="2308324"/>
          </a:xfrm>
          <a:prstGeom prst="rect">
            <a:avLst/>
          </a:prstGeom>
        </p:spPr>
        <p:txBody>
          <a:bodyPr>
            <a:spAutoFit/>
          </a:bodyPr>
          <a:lstStyle/>
          <a:p>
            <a:r>
              <a:rPr lang="ru-RU" dirty="0"/>
              <a:t> </a:t>
            </a:r>
            <a:r>
              <a:rPr lang="ru-RU" dirty="0" err="1" smtClean="0">
                <a:latin typeface="Times New Roman" pitchFamily="18" charset="0"/>
                <a:cs typeface="Times New Roman" pitchFamily="18" charset="0"/>
              </a:rPr>
              <a:t>Мектептерде</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инклюзивті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білім</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алуға барлық жағдайлар жасалған, ерекше</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білім</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беруді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қажет ететін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балалар</a:t>
            </a:r>
            <a:r>
              <a:rPr lang="ru-RU" dirty="0" smtClean="0">
                <a:latin typeface="Times New Roman" pitchFamily="18" charset="0"/>
                <a:cs typeface="Times New Roman" pitchFamily="18" charset="0"/>
              </a:rPr>
              <a:t> саны  20 </a:t>
            </a:r>
            <a:r>
              <a:rPr lang="ru-RU" dirty="0" err="1" smtClean="0">
                <a:latin typeface="Times New Roman" pitchFamily="18" charset="0"/>
                <a:cs typeface="Times New Roman" pitchFamily="18" charset="0"/>
              </a:rPr>
              <a:t>оқушыны қамтитын орындарда</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логопункттер</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және түзету сыныптары</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ашылған </a:t>
            </a:r>
            <a:r>
              <a:rPr lang="ru-RU" dirty="0" smtClean="0">
                <a:latin typeface="Times New Roman" pitchFamily="18" charset="0"/>
                <a:cs typeface="Times New Roman" pitchFamily="18" charset="0"/>
              </a:rPr>
              <a:t>(№2 АОМ, №4 АОМ, </a:t>
            </a:r>
            <a:r>
              <a:rPr lang="ru-RU" dirty="0" err="1" smtClean="0">
                <a:latin typeface="Times New Roman" pitchFamily="18" charset="0"/>
                <a:cs typeface="Times New Roman" pitchFamily="18" charset="0"/>
              </a:rPr>
              <a:t>«Ақбота» балабақшасы», </a:t>
            </a:r>
            <a:r>
              <a:rPr lang="ru-RU" dirty="0" smtClean="0">
                <a:latin typeface="Times New Roman" pitchFamily="18" charset="0"/>
                <a:cs typeface="Times New Roman" pitchFamily="18" charset="0"/>
              </a:rPr>
              <a:t>«</a:t>
            </a:r>
            <a:r>
              <a:rPr lang="ru-RU" dirty="0" err="1" smtClean="0">
                <a:latin typeface="Times New Roman" pitchFamily="18" charset="0"/>
                <a:cs typeface="Times New Roman" pitchFamily="18" charset="0"/>
              </a:rPr>
              <a:t>Арайлым</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балабақшасы»– логопунукт</a:t>
            </a:r>
            <a:r>
              <a:rPr lang="ru-RU" dirty="0" smtClean="0">
                <a:latin typeface="Times New Roman" pitchFamily="18" charset="0"/>
                <a:cs typeface="Times New Roman" pitchFamily="18" charset="0"/>
              </a:rPr>
              <a:t> , 30 </a:t>
            </a:r>
            <a:r>
              <a:rPr lang="ru-RU" dirty="0" err="1" smtClean="0">
                <a:latin typeface="Times New Roman" pitchFamily="18" charset="0"/>
                <a:cs typeface="Times New Roman" pitchFamily="18" charset="0"/>
              </a:rPr>
              <a:t>тәрбиеленуші</a:t>
            </a:r>
            <a:r>
              <a:rPr lang="ru-RU"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57800" y="368852"/>
            <a:ext cx="1872208" cy="249627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395536"/>
            <a:ext cx="1440160" cy="192021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35696" y="476672"/>
            <a:ext cx="3528392" cy="26462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568" y="3461521"/>
            <a:ext cx="2592288"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92280" y="2199043"/>
            <a:ext cx="1728192" cy="1262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4313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771800" y="751344"/>
            <a:ext cx="4086200" cy="5909310"/>
          </a:xfrm>
          <a:prstGeom prst="rect">
            <a:avLst/>
          </a:prstGeom>
        </p:spPr>
        <p:txBody>
          <a:bodyPr wrap="square">
            <a:spAutoFit/>
          </a:bodyPr>
          <a:lstStyle/>
          <a:p>
            <a:r>
              <a:rPr lang="kk-KZ" dirty="0" smtClean="0">
                <a:latin typeface="Times New Roman" pitchFamily="18" charset="0"/>
                <a:cs typeface="Times New Roman" pitchFamily="18" charset="0"/>
              </a:rPr>
              <a:t>Балаларды мектептің қоғамдық өміріне тарту бойынша жұмыстар тұрақты негізде жүргізіледі, физикалық және шығармашылық қабілеттерін дамыту мақсатында  іс-шаралар өткізіледі. Ерекше білім алуды қажет ететін балалардың арасында өткізілген “Жұлдызай” облыстық шығармашылық фестивалінде №2 Ақкөл орта мектебінің оқушысы Окошев Мирлан “Вокал-соло” номинациясында дипломмен, №1 Ақкөл орта мектебінің оқушысы Савчук Максим “Бейнелеу өнері” номинациясында  “Менің махаббатым – Астана” жұмысымен сертификат және дипломмен марапатталды. №1 Ақкөл орта мектебінің оқушысы Бужерин Максим “Бейнелеу өнері” номинациясына “Гүлдене бер, Қазақстан” атты өз жұмысын ұсынды.</a:t>
            </a:r>
            <a:endParaRPr lang="ru-RU" dirty="0">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782" y="116632"/>
            <a:ext cx="1027236" cy="1826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204" y="5112187"/>
            <a:ext cx="1800200" cy="135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2280" y="690554"/>
            <a:ext cx="1697649" cy="3015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3596" y="4049951"/>
            <a:ext cx="1593354" cy="212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962" t="6705" r="5962" b="-6705"/>
          <a:stretch/>
        </p:blipFill>
        <p:spPr bwMode="auto">
          <a:xfrm>
            <a:off x="-68096" y="3039269"/>
            <a:ext cx="1224136" cy="2176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0512" y="3981476"/>
            <a:ext cx="1581047" cy="948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9592" y="1157016"/>
            <a:ext cx="1561889" cy="2082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37758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131840" y="2276872"/>
            <a:ext cx="4392488" cy="4247317"/>
          </a:xfrm>
          <a:prstGeom prst="rect">
            <a:avLst/>
          </a:prstGeom>
        </p:spPr>
        <p:txBody>
          <a:bodyPr wrap="square">
            <a:spAutoFit/>
          </a:bodyPr>
          <a:lstStyle/>
          <a:p>
            <a:pPr algn="just"/>
            <a:r>
              <a:rPr lang="kk-KZ" dirty="0" smtClean="0">
                <a:latin typeface="Times New Roman" pitchFamily="18" charset="0"/>
                <a:cs typeface="Times New Roman" pitchFamily="18" charset="0"/>
              </a:rPr>
              <a:t>Білім берудің тірек мекемелері өз жұмыстарын жоспарға сәйкес жүргізеді: “№4 Ақкөл орта мектебі” ММ, “Арайлым” балабақшасы” МКҚК.</a:t>
            </a:r>
          </a:p>
          <a:p>
            <a:pPr algn="just"/>
            <a:r>
              <a:rPr lang="kk-KZ" dirty="0" smtClean="0">
                <a:latin typeface="Times New Roman" pitchFamily="18" charset="0"/>
                <a:cs typeface="Times New Roman" pitchFamily="18" charset="0"/>
              </a:rPr>
              <a:t>Аудан мектептерінің мұғалімдері үшін “Инклюзивті білім беруді дамыту жағдайында білім беру ортасының мазмұны” тақырыбында Ақмола облысы бойынша БКИ-дің көшпелі курстары ұйымдастырылды.</a:t>
            </a:r>
          </a:p>
          <a:p>
            <a:pPr algn="just"/>
            <a:r>
              <a:rPr lang="kk-KZ" dirty="0" smtClean="0">
                <a:latin typeface="Times New Roman" pitchFamily="18" charset="0"/>
                <a:cs typeface="Times New Roman" pitchFamily="18" charset="0"/>
              </a:rPr>
              <a:t>Сондай-ақ 2020 жылдың сәуір айында  онлайн форматында ауданның 10 педагогы инклюзивті білім беру саласында  “Өрлеу”  БАҰО” АҚ базасында  оқу курстарынан өтті.</a:t>
            </a:r>
            <a:endParaRPr lang="ru-RU" dirty="0">
              <a:latin typeface="Times New Roman" pitchFamily="18" charset="0"/>
              <a:cs typeface="Times New Roman" pitchFamily="18" charset="0"/>
            </a:endParaRPr>
          </a:p>
        </p:txBody>
      </p:sp>
      <p:pic>
        <p:nvPicPr>
          <p:cNvPr id="7170" name="Picture 2" descr="C:\Users\User\Desktop\КАТИМА АМАНТАЕВНА\06-05-2020_11-33-49\DSC_00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034" y="357166"/>
            <a:ext cx="2448272" cy="1627801"/>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4328" y="2903415"/>
            <a:ext cx="1242138"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0352" y="4938757"/>
            <a:ext cx="1107123" cy="1479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72330" y="214290"/>
            <a:ext cx="1803807" cy="2405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00430" y="285728"/>
            <a:ext cx="2661308" cy="199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descr="C:\Users\User\Desktop\КАТИМА АМАНТАЕВНА\06-05-2020_11-34-13\DSC_11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8544" y="3140968"/>
            <a:ext cx="2947584" cy="20882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435617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562</TotalTime>
  <Words>660</Words>
  <Application>Microsoft Office PowerPoint</Application>
  <PresentationFormat>Экран (4:3)</PresentationFormat>
  <Paragraphs>30</Paragraphs>
  <Slides>12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12</vt:i4>
      </vt:variant>
    </vt:vector>
  </HeadingPairs>
  <TitlesOfParts>
    <vt:vector size="13" baseType="lpstr">
      <vt:lpstr>Волна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dc:creator>
  <cp:lastModifiedBy>Гульмира</cp:lastModifiedBy>
  <cp:revision>61</cp:revision>
  <dcterms:created xsi:type="dcterms:W3CDTF">2020-05-06T08:39:18Z</dcterms:created>
  <dcterms:modified xsi:type="dcterms:W3CDTF">2020-05-14T08:22:12Z</dcterms:modified>
</cp:coreProperties>
</file>