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370" r:id="rId2"/>
    <p:sldId id="392" r:id="rId3"/>
    <p:sldId id="402" r:id="rId4"/>
    <p:sldId id="397" r:id="rId5"/>
    <p:sldId id="395" r:id="rId6"/>
    <p:sldId id="398" r:id="rId7"/>
    <p:sldId id="404" r:id="rId8"/>
    <p:sldId id="396" r:id="rId9"/>
    <p:sldId id="400" r:id="rId10"/>
    <p:sldId id="407" r:id="rId11"/>
    <p:sldId id="408" r:id="rId12"/>
    <p:sldId id="403" r:id="rId13"/>
    <p:sldId id="369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8DC8E"/>
    <a:srgbClr val="0000FF"/>
    <a:srgbClr val="AB531D"/>
    <a:srgbClr val="FFCC99"/>
    <a:srgbClr val="FFFFCC"/>
    <a:srgbClr val="E07F44"/>
    <a:srgbClr val="ECCAD1"/>
    <a:srgbClr val="E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76" autoAdjust="0"/>
    <p:restoredTop sz="94581" autoAdjust="0"/>
  </p:normalViewPr>
  <p:slideViewPr>
    <p:cSldViewPr>
      <p:cViewPr>
        <p:scale>
          <a:sx n="60" d="100"/>
          <a:sy n="60" d="100"/>
        </p:scale>
        <p:origin x="-212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C97FA7-E988-44E2-BB53-703647BA4B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3728D3-28C0-4D46-9A99-BC7FCE54D6D6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представители местных представительных, исполнительных и правоохранительных органов;</a:t>
          </a:r>
          <a:endParaRPr lang="ru-RU" sz="1600" dirty="0">
            <a:solidFill>
              <a:srgbClr val="002060"/>
            </a:solidFill>
          </a:endParaRPr>
        </a:p>
      </dgm:t>
    </dgm:pt>
    <dgm:pt modelId="{68033A18-271B-422D-BBBB-8A5F38A3E46C}" type="parTrans" cxnId="{BF5FFB4F-3DE8-429E-B626-E28F3BF308AE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DB3EBF0F-91E4-44E5-8139-AAEA34CC3A13}" type="sibTrans" cxnId="{BF5FFB4F-3DE8-429E-B626-E28F3BF308AE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B5D9965C-BA91-48DC-B7EB-68AC9AA53B91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представители иных организаций образования;</a:t>
          </a:r>
          <a:endParaRPr lang="ru-RU" sz="1600" dirty="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3137F73D-3648-42B0-AF8C-A7F52C6B6194}" type="parTrans" cxnId="{7BA494E1-577C-4B5C-8F3B-2F5FE0082085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BD897EF8-212F-4CF2-B5A5-A5E9796DAC13}" type="sibTrans" cxnId="{7BA494E1-577C-4B5C-8F3B-2F5FE0082085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64900E7D-F030-41C9-B191-8D4DFA80EF72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представители работодателей и социальных партнеров;</a:t>
          </a:r>
          <a:endParaRPr lang="ru-RU" sz="1600" dirty="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0CC1F894-3AC2-4D5F-B051-7C0013E7ACCD}" type="parTrans" cxnId="{734A9D60-9E1E-4D72-B2DE-5CC647F4310E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059924AB-F90A-4023-BE49-110302A7B57E}" type="sibTrans" cxnId="{734A9D60-9E1E-4D72-B2DE-5CC647F4310E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3E83CB5E-AEB9-4510-9D34-3CFA967A2C91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представители некоммерческих организаций;</a:t>
          </a:r>
          <a:endParaRPr lang="ru-RU" sz="1600" dirty="0" smtClean="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666AFC47-A6B6-46F6-BCDE-2F1A797E8B2F}" type="parTrans" cxnId="{F337D831-F8E0-4CFD-B60B-9CCF696D07A3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06BF4B3C-E092-4606-B4A3-F92D33C402AD}" type="sibTrans" cxnId="{F337D831-F8E0-4CFD-B60B-9CCF696D07A3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A1CF0217-0370-49ED-99B9-F2E7E46D10C8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smtClean="0">
              <a:solidFill>
                <a:srgbClr val="002060"/>
              </a:solidFill>
              <a:latin typeface="Century Gothic" panose="020B0502020202020204" pitchFamily="34" charset="0"/>
            </a:rPr>
            <a:t>по одному родителю или законному представителю </a:t>
          </a:r>
          <a:endParaRPr lang="ru-RU" sz="1600" dirty="0" smtClean="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646140BC-C5D1-480C-892B-2ED36AF0B21E}" type="parTrans" cxnId="{EB706F5F-555A-4821-A2A1-606FE9A92398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3CF7485C-2C93-4521-BCD2-4A8D9860B076}" type="sibTrans" cxnId="{EB706F5F-555A-4821-A2A1-606FE9A92398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ED32DCE8-E41B-4AB7-826F-D9F29CB982A7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Century Gothic" panose="020B0502020202020204" pitchFamily="34" charset="0"/>
            </a:rPr>
            <a:t>обучающихся в данной организации образования из каждой параллели классов, рекомендованные родительским комитетом благотворители (спонсоры)</a:t>
          </a:r>
          <a:endParaRPr lang="ru-RU" sz="1400" dirty="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8DDA6F85-48FF-4B35-A0F1-9D9074D30EB2}" type="parTrans" cxnId="{3164CA61-8D1A-4CF1-9741-5CAC9669845C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CBC7691C-F9C6-4412-AB56-A92B42FD5954}" type="sibTrans" cxnId="{3164CA61-8D1A-4CF1-9741-5CAC9669845C}">
      <dgm:prSet/>
      <dgm:spPr/>
      <dgm:t>
        <a:bodyPr/>
        <a:lstStyle/>
        <a:p>
          <a:endParaRPr lang="ru-RU" sz="1600">
            <a:solidFill>
              <a:srgbClr val="002060"/>
            </a:solidFill>
          </a:endParaRPr>
        </a:p>
      </dgm:t>
    </dgm:pt>
    <dgm:pt modelId="{CCEEE0D9-6DC4-4202-97CF-13D862093C7F}" type="pres">
      <dgm:prSet presAssocID="{52C97FA7-E988-44E2-BB53-703647BA4B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AB650B-32E3-45D5-B34C-C70F555EBDD6}" type="pres">
      <dgm:prSet presAssocID="{8F3728D3-28C0-4D46-9A99-BC7FCE54D6D6}" presName="parentLin" presStyleCnt="0"/>
      <dgm:spPr/>
    </dgm:pt>
    <dgm:pt modelId="{2B380A9F-0B48-4ED1-9053-E46165EA7F12}" type="pres">
      <dgm:prSet presAssocID="{8F3728D3-28C0-4D46-9A99-BC7FCE54D6D6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563B6395-6463-4384-A523-C1C42E4864FC}" type="pres">
      <dgm:prSet presAssocID="{8F3728D3-28C0-4D46-9A99-BC7FCE54D6D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108DD1-3DF8-4B22-A093-0088DE670EE9}" type="pres">
      <dgm:prSet presAssocID="{8F3728D3-28C0-4D46-9A99-BC7FCE54D6D6}" presName="negativeSpace" presStyleCnt="0"/>
      <dgm:spPr/>
    </dgm:pt>
    <dgm:pt modelId="{1DB9A05B-0230-4023-B23E-36009C0A6053}" type="pres">
      <dgm:prSet presAssocID="{8F3728D3-28C0-4D46-9A99-BC7FCE54D6D6}" presName="childText" presStyleLbl="conFgAcc1" presStyleIdx="0" presStyleCnt="6" custLinFactNeighborX="-7438" custLinFactNeighborY="-11">
        <dgm:presLayoutVars>
          <dgm:bulletEnabled val="1"/>
        </dgm:presLayoutVars>
      </dgm:prSet>
      <dgm:spPr/>
    </dgm:pt>
    <dgm:pt modelId="{D1B6ABAC-6FFC-42A9-AADC-D80906D505CE}" type="pres">
      <dgm:prSet presAssocID="{DB3EBF0F-91E4-44E5-8139-AAEA34CC3A13}" presName="spaceBetweenRectangles" presStyleCnt="0"/>
      <dgm:spPr/>
    </dgm:pt>
    <dgm:pt modelId="{283DC919-FD6B-4453-A947-4FCBB3B87C15}" type="pres">
      <dgm:prSet presAssocID="{B5D9965C-BA91-48DC-B7EB-68AC9AA53B91}" presName="parentLin" presStyleCnt="0"/>
      <dgm:spPr/>
    </dgm:pt>
    <dgm:pt modelId="{7A866AF1-126C-4B0E-95D8-3AD68367CCFD}" type="pres">
      <dgm:prSet presAssocID="{B5D9965C-BA91-48DC-B7EB-68AC9AA53B9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13680BCB-2992-475F-985F-B59AA3A80B05}" type="pres">
      <dgm:prSet presAssocID="{B5D9965C-BA91-48DC-B7EB-68AC9AA53B9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99C15B-4666-462D-9708-70C42F9047DA}" type="pres">
      <dgm:prSet presAssocID="{B5D9965C-BA91-48DC-B7EB-68AC9AA53B91}" presName="negativeSpace" presStyleCnt="0"/>
      <dgm:spPr/>
    </dgm:pt>
    <dgm:pt modelId="{1251C428-45CB-4412-BBE0-BA0B2D54695C}" type="pres">
      <dgm:prSet presAssocID="{B5D9965C-BA91-48DC-B7EB-68AC9AA53B91}" presName="childText" presStyleLbl="conFgAcc1" presStyleIdx="1" presStyleCnt="6">
        <dgm:presLayoutVars>
          <dgm:bulletEnabled val="1"/>
        </dgm:presLayoutVars>
      </dgm:prSet>
      <dgm:spPr/>
    </dgm:pt>
    <dgm:pt modelId="{59A8857D-5A22-4D3B-9630-39E81F3DF53E}" type="pres">
      <dgm:prSet presAssocID="{BD897EF8-212F-4CF2-B5A5-A5E9796DAC13}" presName="spaceBetweenRectangles" presStyleCnt="0"/>
      <dgm:spPr/>
    </dgm:pt>
    <dgm:pt modelId="{1614BA62-C529-4553-9D4B-8D60B69CEA84}" type="pres">
      <dgm:prSet presAssocID="{64900E7D-F030-41C9-B191-8D4DFA80EF72}" presName="parentLin" presStyleCnt="0"/>
      <dgm:spPr/>
    </dgm:pt>
    <dgm:pt modelId="{C2C4C4EF-3EB7-40A2-B2C8-22DA4A47E7A7}" type="pres">
      <dgm:prSet presAssocID="{64900E7D-F030-41C9-B191-8D4DFA80EF72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CDE991E4-EC1A-4604-AC86-F180E51E44AA}" type="pres">
      <dgm:prSet presAssocID="{64900E7D-F030-41C9-B191-8D4DFA80EF7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B9B7E-E3A3-4BB5-AAE3-BAA221763C47}" type="pres">
      <dgm:prSet presAssocID="{64900E7D-F030-41C9-B191-8D4DFA80EF72}" presName="negativeSpace" presStyleCnt="0"/>
      <dgm:spPr/>
    </dgm:pt>
    <dgm:pt modelId="{14953471-D8B1-4E6B-91C1-89BBB0DEC148}" type="pres">
      <dgm:prSet presAssocID="{64900E7D-F030-41C9-B191-8D4DFA80EF72}" presName="childText" presStyleLbl="conFgAcc1" presStyleIdx="2" presStyleCnt="6">
        <dgm:presLayoutVars>
          <dgm:bulletEnabled val="1"/>
        </dgm:presLayoutVars>
      </dgm:prSet>
      <dgm:spPr/>
    </dgm:pt>
    <dgm:pt modelId="{60109689-4746-4C13-82C2-33C3C8F7A03D}" type="pres">
      <dgm:prSet presAssocID="{059924AB-F90A-4023-BE49-110302A7B57E}" presName="spaceBetweenRectangles" presStyleCnt="0"/>
      <dgm:spPr/>
    </dgm:pt>
    <dgm:pt modelId="{2C4A3EBA-60B9-414B-815B-CE544BF02DBF}" type="pres">
      <dgm:prSet presAssocID="{3E83CB5E-AEB9-4510-9D34-3CFA967A2C91}" presName="parentLin" presStyleCnt="0"/>
      <dgm:spPr/>
    </dgm:pt>
    <dgm:pt modelId="{8537CB2E-34FC-4DC1-86D6-E712504D0837}" type="pres">
      <dgm:prSet presAssocID="{3E83CB5E-AEB9-4510-9D34-3CFA967A2C91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9C805458-446F-4A2D-B6C9-D9AE3FA86B32}" type="pres">
      <dgm:prSet presAssocID="{3E83CB5E-AEB9-4510-9D34-3CFA967A2C9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70A25-2728-4F61-AB26-E27E1868BFC7}" type="pres">
      <dgm:prSet presAssocID="{3E83CB5E-AEB9-4510-9D34-3CFA967A2C91}" presName="negativeSpace" presStyleCnt="0"/>
      <dgm:spPr/>
    </dgm:pt>
    <dgm:pt modelId="{AE096285-B4CC-4648-BF2D-8D91D694C861}" type="pres">
      <dgm:prSet presAssocID="{3E83CB5E-AEB9-4510-9D34-3CFA967A2C91}" presName="childText" presStyleLbl="conFgAcc1" presStyleIdx="3" presStyleCnt="6">
        <dgm:presLayoutVars>
          <dgm:bulletEnabled val="1"/>
        </dgm:presLayoutVars>
      </dgm:prSet>
      <dgm:spPr/>
    </dgm:pt>
    <dgm:pt modelId="{A2079716-733A-491F-AC99-02607E20FE92}" type="pres">
      <dgm:prSet presAssocID="{06BF4B3C-E092-4606-B4A3-F92D33C402AD}" presName="spaceBetweenRectangles" presStyleCnt="0"/>
      <dgm:spPr/>
    </dgm:pt>
    <dgm:pt modelId="{04693287-85CA-40D4-9215-2F7EEA4169D4}" type="pres">
      <dgm:prSet presAssocID="{A1CF0217-0370-49ED-99B9-F2E7E46D10C8}" presName="parentLin" presStyleCnt="0"/>
      <dgm:spPr/>
    </dgm:pt>
    <dgm:pt modelId="{B0DDA48F-812E-4052-8CF8-89B465FA1D8C}" type="pres">
      <dgm:prSet presAssocID="{A1CF0217-0370-49ED-99B9-F2E7E46D10C8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F20E9942-6221-440C-8B1A-AACBF82FBFC1}" type="pres">
      <dgm:prSet presAssocID="{A1CF0217-0370-49ED-99B9-F2E7E46D10C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E765B-7654-4D6E-A5D7-47717D969E16}" type="pres">
      <dgm:prSet presAssocID="{A1CF0217-0370-49ED-99B9-F2E7E46D10C8}" presName="negativeSpace" presStyleCnt="0"/>
      <dgm:spPr/>
    </dgm:pt>
    <dgm:pt modelId="{FC4778C3-6E5C-46A5-96ED-F2A0257FA7ED}" type="pres">
      <dgm:prSet presAssocID="{A1CF0217-0370-49ED-99B9-F2E7E46D10C8}" presName="childText" presStyleLbl="conFgAcc1" presStyleIdx="4" presStyleCnt="6">
        <dgm:presLayoutVars>
          <dgm:bulletEnabled val="1"/>
        </dgm:presLayoutVars>
      </dgm:prSet>
      <dgm:spPr/>
    </dgm:pt>
    <dgm:pt modelId="{C24E3C24-D498-403E-8BF7-CE837E42CAEB}" type="pres">
      <dgm:prSet presAssocID="{3CF7485C-2C93-4521-BCD2-4A8D9860B076}" presName="spaceBetweenRectangles" presStyleCnt="0"/>
      <dgm:spPr/>
    </dgm:pt>
    <dgm:pt modelId="{CE7F1FD3-22C8-4BD7-9FBE-44E77C2AE18C}" type="pres">
      <dgm:prSet presAssocID="{ED32DCE8-E41B-4AB7-826F-D9F29CB982A7}" presName="parentLin" presStyleCnt="0"/>
      <dgm:spPr/>
    </dgm:pt>
    <dgm:pt modelId="{CCAB767C-1EF5-4465-9DBE-5E23F6C4FB0F}" type="pres">
      <dgm:prSet presAssocID="{ED32DCE8-E41B-4AB7-826F-D9F29CB982A7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5D17C81F-0019-4209-88D4-B114D49B1BD2}" type="pres">
      <dgm:prSet presAssocID="{ED32DCE8-E41B-4AB7-826F-D9F29CB982A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53DD8-4196-48A0-A6CC-1C4EE6922239}" type="pres">
      <dgm:prSet presAssocID="{ED32DCE8-E41B-4AB7-826F-D9F29CB982A7}" presName="negativeSpace" presStyleCnt="0"/>
      <dgm:spPr/>
    </dgm:pt>
    <dgm:pt modelId="{593998F9-E882-46D9-832D-7AF39E9F83CE}" type="pres">
      <dgm:prSet presAssocID="{ED32DCE8-E41B-4AB7-826F-D9F29CB982A7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C1E3188-E3B1-4E36-866A-9FC4FF338462}" type="presOf" srcId="{B5D9965C-BA91-48DC-B7EB-68AC9AA53B91}" destId="{7A866AF1-126C-4B0E-95D8-3AD68367CCFD}" srcOrd="0" destOrd="0" presId="urn:microsoft.com/office/officeart/2005/8/layout/list1"/>
    <dgm:cxn modelId="{BF5FFB4F-3DE8-429E-B626-E28F3BF308AE}" srcId="{52C97FA7-E988-44E2-BB53-703647BA4BBF}" destId="{8F3728D3-28C0-4D46-9A99-BC7FCE54D6D6}" srcOrd="0" destOrd="0" parTransId="{68033A18-271B-422D-BBBB-8A5F38A3E46C}" sibTransId="{DB3EBF0F-91E4-44E5-8139-AAEA34CC3A13}"/>
    <dgm:cxn modelId="{F963EBA0-6390-40F3-9797-979797D40702}" type="presOf" srcId="{8F3728D3-28C0-4D46-9A99-BC7FCE54D6D6}" destId="{563B6395-6463-4384-A523-C1C42E4864FC}" srcOrd="1" destOrd="0" presId="urn:microsoft.com/office/officeart/2005/8/layout/list1"/>
    <dgm:cxn modelId="{7BA494E1-577C-4B5C-8F3B-2F5FE0082085}" srcId="{52C97FA7-E988-44E2-BB53-703647BA4BBF}" destId="{B5D9965C-BA91-48DC-B7EB-68AC9AA53B91}" srcOrd="1" destOrd="0" parTransId="{3137F73D-3648-42B0-AF8C-A7F52C6B6194}" sibTransId="{BD897EF8-212F-4CF2-B5A5-A5E9796DAC13}"/>
    <dgm:cxn modelId="{B24CE65F-A1BB-498C-9AB1-1BAFA40FA947}" type="presOf" srcId="{ED32DCE8-E41B-4AB7-826F-D9F29CB982A7}" destId="{CCAB767C-1EF5-4465-9DBE-5E23F6C4FB0F}" srcOrd="0" destOrd="0" presId="urn:microsoft.com/office/officeart/2005/8/layout/list1"/>
    <dgm:cxn modelId="{EB706F5F-555A-4821-A2A1-606FE9A92398}" srcId="{52C97FA7-E988-44E2-BB53-703647BA4BBF}" destId="{A1CF0217-0370-49ED-99B9-F2E7E46D10C8}" srcOrd="4" destOrd="0" parTransId="{646140BC-C5D1-480C-892B-2ED36AF0B21E}" sibTransId="{3CF7485C-2C93-4521-BCD2-4A8D9860B076}"/>
    <dgm:cxn modelId="{F337D831-F8E0-4CFD-B60B-9CCF696D07A3}" srcId="{52C97FA7-E988-44E2-BB53-703647BA4BBF}" destId="{3E83CB5E-AEB9-4510-9D34-3CFA967A2C91}" srcOrd="3" destOrd="0" parTransId="{666AFC47-A6B6-46F6-BCDE-2F1A797E8B2F}" sibTransId="{06BF4B3C-E092-4606-B4A3-F92D33C402AD}"/>
    <dgm:cxn modelId="{9AF8F695-E3A4-4099-8FE7-65B1DDAAF2B7}" type="presOf" srcId="{64900E7D-F030-41C9-B191-8D4DFA80EF72}" destId="{CDE991E4-EC1A-4604-AC86-F180E51E44AA}" srcOrd="1" destOrd="0" presId="urn:microsoft.com/office/officeart/2005/8/layout/list1"/>
    <dgm:cxn modelId="{152DDE3E-17E7-48DE-B396-29CABC54F8E4}" type="presOf" srcId="{64900E7D-F030-41C9-B191-8D4DFA80EF72}" destId="{C2C4C4EF-3EB7-40A2-B2C8-22DA4A47E7A7}" srcOrd="0" destOrd="0" presId="urn:microsoft.com/office/officeart/2005/8/layout/list1"/>
    <dgm:cxn modelId="{41ED2805-F591-4FED-9B1D-52A6A48023A4}" type="presOf" srcId="{8F3728D3-28C0-4D46-9A99-BC7FCE54D6D6}" destId="{2B380A9F-0B48-4ED1-9053-E46165EA7F12}" srcOrd="0" destOrd="0" presId="urn:microsoft.com/office/officeart/2005/8/layout/list1"/>
    <dgm:cxn modelId="{C1F1200D-9FE9-4ECC-A920-59D13D77C758}" type="presOf" srcId="{52C97FA7-E988-44E2-BB53-703647BA4BBF}" destId="{CCEEE0D9-6DC4-4202-97CF-13D862093C7F}" srcOrd="0" destOrd="0" presId="urn:microsoft.com/office/officeart/2005/8/layout/list1"/>
    <dgm:cxn modelId="{3A843DB6-2F41-44C2-B0AE-6DD0D4C90985}" type="presOf" srcId="{A1CF0217-0370-49ED-99B9-F2E7E46D10C8}" destId="{F20E9942-6221-440C-8B1A-AACBF82FBFC1}" srcOrd="1" destOrd="0" presId="urn:microsoft.com/office/officeart/2005/8/layout/list1"/>
    <dgm:cxn modelId="{734A9D60-9E1E-4D72-B2DE-5CC647F4310E}" srcId="{52C97FA7-E988-44E2-BB53-703647BA4BBF}" destId="{64900E7D-F030-41C9-B191-8D4DFA80EF72}" srcOrd="2" destOrd="0" parTransId="{0CC1F894-3AC2-4D5F-B051-7C0013E7ACCD}" sibTransId="{059924AB-F90A-4023-BE49-110302A7B57E}"/>
    <dgm:cxn modelId="{93D5E610-3FA8-4E8D-86C5-297FD965E4FC}" type="presOf" srcId="{ED32DCE8-E41B-4AB7-826F-D9F29CB982A7}" destId="{5D17C81F-0019-4209-88D4-B114D49B1BD2}" srcOrd="1" destOrd="0" presId="urn:microsoft.com/office/officeart/2005/8/layout/list1"/>
    <dgm:cxn modelId="{C419BD47-AC3D-44FD-BFD8-8BBE230FBEF2}" type="presOf" srcId="{A1CF0217-0370-49ED-99B9-F2E7E46D10C8}" destId="{B0DDA48F-812E-4052-8CF8-89B465FA1D8C}" srcOrd="0" destOrd="0" presId="urn:microsoft.com/office/officeart/2005/8/layout/list1"/>
    <dgm:cxn modelId="{9A925DEE-7DD8-4E89-AFAB-F3DDC1A0B880}" type="presOf" srcId="{3E83CB5E-AEB9-4510-9D34-3CFA967A2C91}" destId="{9C805458-446F-4A2D-B6C9-D9AE3FA86B32}" srcOrd="1" destOrd="0" presId="urn:microsoft.com/office/officeart/2005/8/layout/list1"/>
    <dgm:cxn modelId="{ADCDE746-B4A3-4211-804B-80EC5314436A}" type="presOf" srcId="{B5D9965C-BA91-48DC-B7EB-68AC9AA53B91}" destId="{13680BCB-2992-475F-985F-B59AA3A80B05}" srcOrd="1" destOrd="0" presId="urn:microsoft.com/office/officeart/2005/8/layout/list1"/>
    <dgm:cxn modelId="{CEABE913-6DBC-4658-8C86-A7193241E68B}" type="presOf" srcId="{3E83CB5E-AEB9-4510-9D34-3CFA967A2C91}" destId="{8537CB2E-34FC-4DC1-86D6-E712504D0837}" srcOrd="0" destOrd="0" presId="urn:microsoft.com/office/officeart/2005/8/layout/list1"/>
    <dgm:cxn modelId="{3164CA61-8D1A-4CF1-9741-5CAC9669845C}" srcId="{52C97FA7-E988-44E2-BB53-703647BA4BBF}" destId="{ED32DCE8-E41B-4AB7-826F-D9F29CB982A7}" srcOrd="5" destOrd="0" parTransId="{8DDA6F85-48FF-4B35-A0F1-9D9074D30EB2}" sibTransId="{CBC7691C-F9C6-4412-AB56-A92B42FD5954}"/>
    <dgm:cxn modelId="{0659FBAC-8F7C-4059-8C56-79B64376788A}" type="presParOf" srcId="{CCEEE0D9-6DC4-4202-97CF-13D862093C7F}" destId="{65AB650B-32E3-45D5-B34C-C70F555EBDD6}" srcOrd="0" destOrd="0" presId="urn:microsoft.com/office/officeart/2005/8/layout/list1"/>
    <dgm:cxn modelId="{C843AB8B-3848-4FB5-BC2C-309E6A5083A6}" type="presParOf" srcId="{65AB650B-32E3-45D5-B34C-C70F555EBDD6}" destId="{2B380A9F-0B48-4ED1-9053-E46165EA7F12}" srcOrd="0" destOrd="0" presId="urn:microsoft.com/office/officeart/2005/8/layout/list1"/>
    <dgm:cxn modelId="{F840740C-0AF2-42EC-BA1D-CC68166E9426}" type="presParOf" srcId="{65AB650B-32E3-45D5-B34C-C70F555EBDD6}" destId="{563B6395-6463-4384-A523-C1C42E4864FC}" srcOrd="1" destOrd="0" presId="urn:microsoft.com/office/officeart/2005/8/layout/list1"/>
    <dgm:cxn modelId="{F85B5BBD-CD77-4983-8EA5-9C3DE10B0BB2}" type="presParOf" srcId="{CCEEE0D9-6DC4-4202-97CF-13D862093C7F}" destId="{A5108DD1-3DF8-4B22-A093-0088DE670EE9}" srcOrd="1" destOrd="0" presId="urn:microsoft.com/office/officeart/2005/8/layout/list1"/>
    <dgm:cxn modelId="{78ED7FA8-D71F-4091-82DA-7A3D1657E6BA}" type="presParOf" srcId="{CCEEE0D9-6DC4-4202-97CF-13D862093C7F}" destId="{1DB9A05B-0230-4023-B23E-36009C0A6053}" srcOrd="2" destOrd="0" presId="urn:microsoft.com/office/officeart/2005/8/layout/list1"/>
    <dgm:cxn modelId="{C07112F4-A413-4BA8-A0A4-FC53AF00A258}" type="presParOf" srcId="{CCEEE0D9-6DC4-4202-97CF-13D862093C7F}" destId="{D1B6ABAC-6FFC-42A9-AADC-D80906D505CE}" srcOrd="3" destOrd="0" presId="urn:microsoft.com/office/officeart/2005/8/layout/list1"/>
    <dgm:cxn modelId="{159B8608-6E03-4BC7-B91C-D8F7BAF6589A}" type="presParOf" srcId="{CCEEE0D9-6DC4-4202-97CF-13D862093C7F}" destId="{283DC919-FD6B-4453-A947-4FCBB3B87C15}" srcOrd="4" destOrd="0" presId="urn:microsoft.com/office/officeart/2005/8/layout/list1"/>
    <dgm:cxn modelId="{12E69C8D-F2D3-40E8-8768-E84E4CEDDFE0}" type="presParOf" srcId="{283DC919-FD6B-4453-A947-4FCBB3B87C15}" destId="{7A866AF1-126C-4B0E-95D8-3AD68367CCFD}" srcOrd="0" destOrd="0" presId="urn:microsoft.com/office/officeart/2005/8/layout/list1"/>
    <dgm:cxn modelId="{44F5D588-028B-47D5-9953-1B98D9A407CF}" type="presParOf" srcId="{283DC919-FD6B-4453-A947-4FCBB3B87C15}" destId="{13680BCB-2992-475F-985F-B59AA3A80B05}" srcOrd="1" destOrd="0" presId="urn:microsoft.com/office/officeart/2005/8/layout/list1"/>
    <dgm:cxn modelId="{A03336D4-EF9A-4C38-B21F-7B8A9BBBB4AA}" type="presParOf" srcId="{CCEEE0D9-6DC4-4202-97CF-13D862093C7F}" destId="{7099C15B-4666-462D-9708-70C42F9047DA}" srcOrd="5" destOrd="0" presId="urn:microsoft.com/office/officeart/2005/8/layout/list1"/>
    <dgm:cxn modelId="{F77AF012-B46B-49E2-92CB-73F01033945D}" type="presParOf" srcId="{CCEEE0D9-6DC4-4202-97CF-13D862093C7F}" destId="{1251C428-45CB-4412-BBE0-BA0B2D54695C}" srcOrd="6" destOrd="0" presId="urn:microsoft.com/office/officeart/2005/8/layout/list1"/>
    <dgm:cxn modelId="{F8999364-C0D7-4D6C-B1CD-12377C4439D1}" type="presParOf" srcId="{CCEEE0D9-6DC4-4202-97CF-13D862093C7F}" destId="{59A8857D-5A22-4D3B-9630-39E81F3DF53E}" srcOrd="7" destOrd="0" presId="urn:microsoft.com/office/officeart/2005/8/layout/list1"/>
    <dgm:cxn modelId="{4148CA04-15F0-43A0-80D1-A2CA9E0FBAF1}" type="presParOf" srcId="{CCEEE0D9-6DC4-4202-97CF-13D862093C7F}" destId="{1614BA62-C529-4553-9D4B-8D60B69CEA84}" srcOrd="8" destOrd="0" presId="urn:microsoft.com/office/officeart/2005/8/layout/list1"/>
    <dgm:cxn modelId="{6642D5D4-73F3-4EA3-A4AD-B7ED1A29D08E}" type="presParOf" srcId="{1614BA62-C529-4553-9D4B-8D60B69CEA84}" destId="{C2C4C4EF-3EB7-40A2-B2C8-22DA4A47E7A7}" srcOrd="0" destOrd="0" presId="urn:microsoft.com/office/officeart/2005/8/layout/list1"/>
    <dgm:cxn modelId="{5A56CDA4-3CE9-49D7-8972-7AD2B75D069A}" type="presParOf" srcId="{1614BA62-C529-4553-9D4B-8D60B69CEA84}" destId="{CDE991E4-EC1A-4604-AC86-F180E51E44AA}" srcOrd="1" destOrd="0" presId="urn:microsoft.com/office/officeart/2005/8/layout/list1"/>
    <dgm:cxn modelId="{3AF9CFAD-4648-4593-B9C4-8A9522C4E2A5}" type="presParOf" srcId="{CCEEE0D9-6DC4-4202-97CF-13D862093C7F}" destId="{34BB9B7E-E3A3-4BB5-AAE3-BAA221763C47}" srcOrd="9" destOrd="0" presId="urn:microsoft.com/office/officeart/2005/8/layout/list1"/>
    <dgm:cxn modelId="{182B4B3B-32C8-412E-B856-9241221AA51B}" type="presParOf" srcId="{CCEEE0D9-6DC4-4202-97CF-13D862093C7F}" destId="{14953471-D8B1-4E6B-91C1-89BBB0DEC148}" srcOrd="10" destOrd="0" presId="urn:microsoft.com/office/officeart/2005/8/layout/list1"/>
    <dgm:cxn modelId="{E758B22C-7D77-4833-BCB6-3B182D2CA2DD}" type="presParOf" srcId="{CCEEE0D9-6DC4-4202-97CF-13D862093C7F}" destId="{60109689-4746-4C13-82C2-33C3C8F7A03D}" srcOrd="11" destOrd="0" presId="urn:microsoft.com/office/officeart/2005/8/layout/list1"/>
    <dgm:cxn modelId="{DB04C25E-BEC2-4815-957A-823BA16EE1C8}" type="presParOf" srcId="{CCEEE0D9-6DC4-4202-97CF-13D862093C7F}" destId="{2C4A3EBA-60B9-414B-815B-CE544BF02DBF}" srcOrd="12" destOrd="0" presId="urn:microsoft.com/office/officeart/2005/8/layout/list1"/>
    <dgm:cxn modelId="{A17B71BF-D57B-42AB-9A85-2F9C52292C77}" type="presParOf" srcId="{2C4A3EBA-60B9-414B-815B-CE544BF02DBF}" destId="{8537CB2E-34FC-4DC1-86D6-E712504D0837}" srcOrd="0" destOrd="0" presId="urn:microsoft.com/office/officeart/2005/8/layout/list1"/>
    <dgm:cxn modelId="{653AC99B-158B-426E-8A31-C513FD5A41D2}" type="presParOf" srcId="{2C4A3EBA-60B9-414B-815B-CE544BF02DBF}" destId="{9C805458-446F-4A2D-B6C9-D9AE3FA86B32}" srcOrd="1" destOrd="0" presId="urn:microsoft.com/office/officeart/2005/8/layout/list1"/>
    <dgm:cxn modelId="{C3A8DF9F-F33C-4F95-AA1E-083D8E16D1DB}" type="presParOf" srcId="{CCEEE0D9-6DC4-4202-97CF-13D862093C7F}" destId="{A8D70A25-2728-4F61-AB26-E27E1868BFC7}" srcOrd="13" destOrd="0" presId="urn:microsoft.com/office/officeart/2005/8/layout/list1"/>
    <dgm:cxn modelId="{97E9EB80-9426-438B-9348-6D5F224C7CFA}" type="presParOf" srcId="{CCEEE0D9-6DC4-4202-97CF-13D862093C7F}" destId="{AE096285-B4CC-4648-BF2D-8D91D694C861}" srcOrd="14" destOrd="0" presId="urn:microsoft.com/office/officeart/2005/8/layout/list1"/>
    <dgm:cxn modelId="{9038755C-9B55-4970-B2DC-7AAF2859D027}" type="presParOf" srcId="{CCEEE0D9-6DC4-4202-97CF-13D862093C7F}" destId="{A2079716-733A-491F-AC99-02607E20FE92}" srcOrd="15" destOrd="0" presId="urn:microsoft.com/office/officeart/2005/8/layout/list1"/>
    <dgm:cxn modelId="{7A99E611-73EB-4C16-9561-BB8D44B7BABD}" type="presParOf" srcId="{CCEEE0D9-6DC4-4202-97CF-13D862093C7F}" destId="{04693287-85CA-40D4-9215-2F7EEA4169D4}" srcOrd="16" destOrd="0" presId="urn:microsoft.com/office/officeart/2005/8/layout/list1"/>
    <dgm:cxn modelId="{CB75E9F3-2C89-4703-A843-89F98F9DC151}" type="presParOf" srcId="{04693287-85CA-40D4-9215-2F7EEA4169D4}" destId="{B0DDA48F-812E-4052-8CF8-89B465FA1D8C}" srcOrd="0" destOrd="0" presId="urn:microsoft.com/office/officeart/2005/8/layout/list1"/>
    <dgm:cxn modelId="{C592601C-5D98-4A58-B671-283F728130C9}" type="presParOf" srcId="{04693287-85CA-40D4-9215-2F7EEA4169D4}" destId="{F20E9942-6221-440C-8B1A-AACBF82FBFC1}" srcOrd="1" destOrd="0" presId="urn:microsoft.com/office/officeart/2005/8/layout/list1"/>
    <dgm:cxn modelId="{154941F2-4CC4-4D63-8857-7F3010E92389}" type="presParOf" srcId="{CCEEE0D9-6DC4-4202-97CF-13D862093C7F}" destId="{E24E765B-7654-4D6E-A5D7-47717D969E16}" srcOrd="17" destOrd="0" presId="urn:microsoft.com/office/officeart/2005/8/layout/list1"/>
    <dgm:cxn modelId="{F0502AE8-B376-4EFC-B2AB-84CB16C48AEF}" type="presParOf" srcId="{CCEEE0D9-6DC4-4202-97CF-13D862093C7F}" destId="{FC4778C3-6E5C-46A5-96ED-F2A0257FA7ED}" srcOrd="18" destOrd="0" presId="urn:microsoft.com/office/officeart/2005/8/layout/list1"/>
    <dgm:cxn modelId="{E98CC5C7-8992-438D-AC08-171BCC2C02D8}" type="presParOf" srcId="{CCEEE0D9-6DC4-4202-97CF-13D862093C7F}" destId="{C24E3C24-D498-403E-8BF7-CE837E42CAEB}" srcOrd="19" destOrd="0" presId="urn:microsoft.com/office/officeart/2005/8/layout/list1"/>
    <dgm:cxn modelId="{7627872A-F2B3-4CCB-98D2-2F625023B874}" type="presParOf" srcId="{CCEEE0D9-6DC4-4202-97CF-13D862093C7F}" destId="{CE7F1FD3-22C8-4BD7-9FBE-44E77C2AE18C}" srcOrd="20" destOrd="0" presId="urn:microsoft.com/office/officeart/2005/8/layout/list1"/>
    <dgm:cxn modelId="{2B5A97B8-7DEC-495D-AD40-22D1860DFBF6}" type="presParOf" srcId="{CE7F1FD3-22C8-4BD7-9FBE-44E77C2AE18C}" destId="{CCAB767C-1EF5-4465-9DBE-5E23F6C4FB0F}" srcOrd="0" destOrd="0" presId="urn:microsoft.com/office/officeart/2005/8/layout/list1"/>
    <dgm:cxn modelId="{9736140F-99B5-4B95-9A59-698BCC486565}" type="presParOf" srcId="{CE7F1FD3-22C8-4BD7-9FBE-44E77C2AE18C}" destId="{5D17C81F-0019-4209-88D4-B114D49B1BD2}" srcOrd="1" destOrd="0" presId="urn:microsoft.com/office/officeart/2005/8/layout/list1"/>
    <dgm:cxn modelId="{21827BA9-8D19-4230-85A0-4603B1CBD8BC}" type="presParOf" srcId="{CCEEE0D9-6DC4-4202-97CF-13D862093C7F}" destId="{90853DD8-4196-48A0-A6CC-1C4EE6922239}" srcOrd="21" destOrd="0" presId="urn:microsoft.com/office/officeart/2005/8/layout/list1"/>
    <dgm:cxn modelId="{F4FD740D-1DE4-4AB7-A1F0-5975E0F7BD72}" type="presParOf" srcId="{CCEEE0D9-6DC4-4202-97CF-13D862093C7F}" destId="{593998F9-E882-46D9-832D-7AF39E9F83C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9A05B-0230-4023-B23E-36009C0A6053}">
      <dsp:nvSpPr>
        <dsp:cNvPr id="0" name=""/>
        <dsp:cNvSpPr/>
      </dsp:nvSpPr>
      <dsp:spPr>
        <a:xfrm>
          <a:off x="0" y="288800"/>
          <a:ext cx="871296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B6395-6463-4384-A523-C1C42E4864FC}">
      <dsp:nvSpPr>
        <dsp:cNvPr id="0" name=""/>
        <dsp:cNvSpPr/>
      </dsp:nvSpPr>
      <dsp:spPr>
        <a:xfrm>
          <a:off x="435648" y="8372"/>
          <a:ext cx="6099077" cy="5608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представители местных представительных, исполнительных и правоохранительных органов;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463028" y="35752"/>
        <a:ext cx="6044317" cy="506120"/>
      </dsp:txXfrm>
    </dsp:sp>
    <dsp:sp modelId="{1251C428-45CB-4412-BBE0-BA0B2D54695C}">
      <dsp:nvSpPr>
        <dsp:cNvPr id="0" name=""/>
        <dsp:cNvSpPr/>
      </dsp:nvSpPr>
      <dsp:spPr>
        <a:xfrm>
          <a:off x="0" y="1150652"/>
          <a:ext cx="871296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680BCB-2992-475F-985F-B59AA3A80B05}">
      <dsp:nvSpPr>
        <dsp:cNvPr id="0" name=""/>
        <dsp:cNvSpPr/>
      </dsp:nvSpPr>
      <dsp:spPr>
        <a:xfrm>
          <a:off x="435648" y="870212"/>
          <a:ext cx="6099077" cy="5608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представители иных организаций образования;</a:t>
          </a:r>
          <a:endParaRPr lang="ru-RU" sz="1600" kern="1200" dirty="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463028" y="897592"/>
        <a:ext cx="6044317" cy="506120"/>
      </dsp:txXfrm>
    </dsp:sp>
    <dsp:sp modelId="{14953471-D8B1-4E6B-91C1-89BBB0DEC148}">
      <dsp:nvSpPr>
        <dsp:cNvPr id="0" name=""/>
        <dsp:cNvSpPr/>
      </dsp:nvSpPr>
      <dsp:spPr>
        <a:xfrm>
          <a:off x="0" y="2012492"/>
          <a:ext cx="871296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991E4-EC1A-4604-AC86-F180E51E44AA}">
      <dsp:nvSpPr>
        <dsp:cNvPr id="0" name=""/>
        <dsp:cNvSpPr/>
      </dsp:nvSpPr>
      <dsp:spPr>
        <a:xfrm>
          <a:off x="435648" y="1732052"/>
          <a:ext cx="6099077" cy="5608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представители работодателей и социальных партнеров;</a:t>
          </a:r>
          <a:endParaRPr lang="ru-RU" sz="1600" kern="1200" dirty="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463028" y="1759432"/>
        <a:ext cx="6044317" cy="506120"/>
      </dsp:txXfrm>
    </dsp:sp>
    <dsp:sp modelId="{AE096285-B4CC-4648-BF2D-8D91D694C861}">
      <dsp:nvSpPr>
        <dsp:cNvPr id="0" name=""/>
        <dsp:cNvSpPr/>
      </dsp:nvSpPr>
      <dsp:spPr>
        <a:xfrm>
          <a:off x="0" y="2874332"/>
          <a:ext cx="871296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05458-446F-4A2D-B6C9-D9AE3FA86B32}">
      <dsp:nvSpPr>
        <dsp:cNvPr id="0" name=""/>
        <dsp:cNvSpPr/>
      </dsp:nvSpPr>
      <dsp:spPr>
        <a:xfrm>
          <a:off x="435648" y="2593892"/>
          <a:ext cx="6099077" cy="5608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представители некоммерческих организаций;</a:t>
          </a:r>
          <a:endParaRPr lang="ru-RU" sz="1600" kern="1200" dirty="0" smtClean="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463028" y="2621272"/>
        <a:ext cx="6044317" cy="506120"/>
      </dsp:txXfrm>
    </dsp:sp>
    <dsp:sp modelId="{FC4778C3-6E5C-46A5-96ED-F2A0257FA7ED}">
      <dsp:nvSpPr>
        <dsp:cNvPr id="0" name=""/>
        <dsp:cNvSpPr/>
      </dsp:nvSpPr>
      <dsp:spPr>
        <a:xfrm>
          <a:off x="0" y="3736172"/>
          <a:ext cx="871296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0E9942-6221-440C-8B1A-AACBF82FBFC1}">
      <dsp:nvSpPr>
        <dsp:cNvPr id="0" name=""/>
        <dsp:cNvSpPr/>
      </dsp:nvSpPr>
      <dsp:spPr>
        <a:xfrm>
          <a:off x="435648" y="3455732"/>
          <a:ext cx="6099077" cy="5608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rgbClr val="002060"/>
              </a:solidFill>
              <a:latin typeface="Century Gothic" panose="020B0502020202020204" pitchFamily="34" charset="0"/>
            </a:rPr>
            <a:t>по одному родителю или законному представителю </a:t>
          </a:r>
          <a:endParaRPr lang="ru-RU" sz="1600" kern="1200" dirty="0" smtClean="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463028" y="3483112"/>
        <a:ext cx="6044317" cy="506120"/>
      </dsp:txXfrm>
    </dsp:sp>
    <dsp:sp modelId="{593998F9-E882-46D9-832D-7AF39E9F83CE}">
      <dsp:nvSpPr>
        <dsp:cNvPr id="0" name=""/>
        <dsp:cNvSpPr/>
      </dsp:nvSpPr>
      <dsp:spPr>
        <a:xfrm>
          <a:off x="0" y="4598012"/>
          <a:ext cx="871296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7C81F-0019-4209-88D4-B114D49B1BD2}">
      <dsp:nvSpPr>
        <dsp:cNvPr id="0" name=""/>
        <dsp:cNvSpPr/>
      </dsp:nvSpPr>
      <dsp:spPr>
        <a:xfrm>
          <a:off x="435648" y="4317572"/>
          <a:ext cx="6099077" cy="5608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обучающихся в данной организации образования из каждой параллели классов, рекомендованные родительским комитетом благотворители (спонсоры)</a:t>
          </a:r>
          <a:endParaRPr lang="ru-RU" sz="1400" kern="1200" dirty="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463028" y="4344952"/>
        <a:ext cx="6044317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B84A50D6-6C5D-49E8-917A-0FF4127D41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6127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2CB71E32-5F21-41A7-8443-7BB9115ABD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6019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20FADEC5-4D44-434E-874B-49F85C730C81}" type="slidenum">
              <a:rPr lang="ru-RU" altLang="ru-RU" sz="1200" b="0" smtClean="0">
                <a:latin typeface="Calibri" pitchFamily="34" charset="0"/>
                <a:cs typeface="Arial" charset="0"/>
              </a:rPr>
              <a:pPr/>
              <a:t>1</a:t>
            </a:fld>
            <a:endParaRPr lang="ru-RU" altLang="ru-RU" sz="1200" b="0" smtClean="0">
              <a:latin typeface="Calibri" pitchFamily="34" charset="0"/>
              <a:cs typeface="Arial" charset="0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3873500" y="9477375"/>
            <a:ext cx="29495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7" tIns="46794" rIns="89987" bIns="46794" anchor="b"/>
          <a:lstStyle>
            <a:lvl1pPr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579C937-4800-46FF-951C-10C258DDD455}" type="slidenum">
              <a:rPr lang="ru-RU" altLang="ru-RU" sz="1200">
                <a:solidFill>
                  <a:srgbClr val="000000"/>
                </a:solidFill>
                <a:latin typeface="Calibri" pitchFamily="34" charset="0"/>
                <a:cs typeface="Arial" charset="0"/>
              </a:rPr>
              <a:pPr algn="r" eaLnBrk="1" hangingPunct="1"/>
              <a:t>1</a:t>
            </a:fld>
            <a:endParaRPr lang="ru-RU" altLang="ru-RU" sz="12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867150" y="9477375"/>
            <a:ext cx="29479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95000"/>
              </a:lnSpc>
            </a:pPr>
            <a:fld id="{8B542047-D968-40DF-81F7-065BAC885A85}" type="slidenum">
              <a:rPr lang="ru-RU" altLang="ru-RU" sz="13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 algn="r" eaLnBrk="1" hangingPunct="1">
                <a:lnSpc>
                  <a:spcPct val="95000"/>
                </a:lnSpc>
              </a:pPr>
              <a:t>1</a:t>
            </a:fld>
            <a:endParaRPr lang="ru-RU" altLang="ru-RU" sz="13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3867150" y="9477375"/>
            <a:ext cx="2949575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95000"/>
              </a:lnSpc>
            </a:pPr>
            <a:fld id="{C1D9C23A-EF0B-4409-B361-5CCBE45BC660}" type="slidenum">
              <a:rPr lang="ru-RU" altLang="ru-RU" sz="13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 algn="r" eaLnBrk="1" hangingPunct="1">
                <a:lnSpc>
                  <a:spcPct val="95000"/>
                </a:lnSpc>
              </a:pPr>
              <a:t>1</a:t>
            </a:fld>
            <a:endParaRPr lang="ru-RU" altLang="ru-RU" sz="13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867150" y="9477375"/>
            <a:ext cx="2952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95000"/>
              </a:lnSpc>
            </a:pPr>
            <a:fld id="{D79962AD-97D2-4591-B00C-9F5562783CB2}" type="slidenum">
              <a:rPr lang="ru-RU" altLang="ru-RU" sz="13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 algn="r" eaLnBrk="1" hangingPunct="1">
                <a:lnSpc>
                  <a:spcPct val="95000"/>
                </a:lnSpc>
              </a:pPr>
              <a:t>1</a:t>
            </a:fld>
            <a:endParaRPr lang="ru-RU" altLang="ru-RU" sz="13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3867150" y="9477375"/>
            <a:ext cx="2955925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95000"/>
              </a:lnSpc>
            </a:pPr>
            <a:fld id="{F8FC1B29-A107-4B6A-8CB6-2E95066B8975}" type="slidenum">
              <a:rPr lang="ru-RU" altLang="ru-RU" sz="13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 algn="r" eaLnBrk="1" hangingPunct="1">
                <a:lnSpc>
                  <a:spcPct val="95000"/>
                </a:lnSpc>
              </a:pPr>
              <a:t>1</a:t>
            </a:fld>
            <a:endParaRPr lang="ru-RU" altLang="ru-RU" sz="13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3867150" y="9478963"/>
            <a:ext cx="29654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95000"/>
              </a:lnSpc>
            </a:pPr>
            <a:fld id="{7CF03690-005D-4D4F-A983-90703E25675E}" type="slidenum">
              <a:rPr lang="ru-RU" altLang="ru-RU" sz="13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 algn="r" eaLnBrk="1" hangingPunct="1">
                <a:lnSpc>
                  <a:spcPct val="95000"/>
                </a:lnSpc>
              </a:pPr>
              <a:t>1</a:t>
            </a:fld>
            <a:endParaRPr lang="ru-RU" altLang="ru-RU" sz="13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3867150" y="9478963"/>
            <a:ext cx="29670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4613" algn="l"/>
                <a:tab pos="1793875" algn="l"/>
                <a:tab pos="2243138" algn="l"/>
                <a:tab pos="2692400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4800" algn="l"/>
                <a:tab pos="5834063" algn="l"/>
                <a:tab pos="6283325" algn="l"/>
                <a:tab pos="6732588" algn="l"/>
                <a:tab pos="7180263" algn="l"/>
                <a:tab pos="7629525" algn="l"/>
                <a:tab pos="8078788" algn="l"/>
                <a:tab pos="8528050" algn="l"/>
                <a:tab pos="8975725" algn="l"/>
              </a:tabLs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95000"/>
              </a:lnSpc>
            </a:pPr>
            <a:fld id="{74D54D7F-D0A2-421C-94DE-6A2F093951AC}" type="slidenum">
              <a:rPr lang="ru-RU" altLang="ru-RU" sz="13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 algn="r" eaLnBrk="1" hangingPunct="1">
                <a:lnSpc>
                  <a:spcPct val="95000"/>
                </a:lnSpc>
              </a:pPr>
              <a:t>1</a:t>
            </a:fld>
            <a:endParaRPr lang="ru-RU" altLang="ru-RU" sz="13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70" name="Text Box 8"/>
          <p:cNvSpPr txBox="1">
            <a:spLocks noChangeArrowheads="1"/>
          </p:cNvSpPr>
          <p:nvPr/>
        </p:nvSpPr>
        <p:spPr bwMode="auto">
          <a:xfrm>
            <a:off x="839788" y="696913"/>
            <a:ext cx="4462462" cy="34528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8" tIns="45714" rIns="91428" bIns="45714" anchor="ctr"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cs typeface="Arial" charset="0"/>
            </a:endParaRPr>
          </a:p>
        </p:txBody>
      </p:sp>
      <p:sp>
        <p:nvSpPr>
          <p:cNvPr id="15371" name="Rectangle 9"/>
          <p:cNvSpPr>
            <a:spLocks noGrp="1" noChangeArrowheads="1"/>
          </p:cNvSpPr>
          <p:nvPr>
            <p:ph type="body"/>
          </p:nvPr>
        </p:nvSpPr>
        <p:spPr>
          <a:xfrm>
            <a:off x="684213" y="4740275"/>
            <a:ext cx="5456237" cy="4568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71E32-5F21-41A7-8443-7BB9115ABD62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54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F9B23-0B6D-4E0A-84C9-97161FA8F3B2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1F15A-91A2-4AFA-8FDA-937E51BA5D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344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4284A-0766-4284-BC9E-BFA07DA88DAB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A1CE1-C252-495F-B95C-FA73907253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789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F901F-4819-49F4-BE0D-C51E1A042D84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ECD3A-42CA-4B65-B587-B3F0D55E12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8021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457200"/>
            <a:ext cx="8240713" cy="5638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CCBD-CA73-4DAE-8497-AC882354A3FB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6927F-4C8F-4E6B-AFBC-65DD6728D0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3486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8B178-8576-4455-8832-4220C4B1FF4A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F84AF-DD80-477B-86EC-4C84968484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7203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A8F0B-E15F-4FED-83FD-38F2BA35A7B5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9E570-13AD-4BDA-B274-4B7C4D2B54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085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A0F3F-F142-49A1-8963-303AC0AA29AE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EC2A3-7C69-4B5D-AFE2-E094D89D09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90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330D3-2B01-40DF-8640-0A6605B9213B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0BFA3-04A0-4BCB-ACDB-1AE77F2037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68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AE6E3-4674-4DDD-B5F8-E412438D555B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6C5B7-60AA-4EB5-A770-63CD96EEA0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720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EBEB2-A84A-497F-804B-27B9AF29DA13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9E675-01B5-463F-A9C1-EE8C0C489C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874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08445-38E3-4A84-AB82-449882994BEB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7F3DD-A63E-4C2D-A323-3FF6F2D664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48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4172A-DBDC-4197-B838-9308D4FCB4B0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356D-4FC1-4732-9E25-A32D6407E2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896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B2CA4-502B-4CC6-9B5E-C8F148146060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981A7-FD41-4E82-A6A5-E177AB7BD9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799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7780B-7BBE-47CA-807A-34315C817804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00512-910B-4E9D-B777-A9739E7DC0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881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3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6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1036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>
                  <a:gd name="T0" fmla="*/ 1059 w 1059"/>
                  <a:gd name="T1" fmla="*/ 0 h 172"/>
                  <a:gd name="T2" fmla="*/ 147 w 1059"/>
                  <a:gd name="T3" fmla="*/ 144 h 172"/>
                  <a:gd name="T4" fmla="*/ 177 w 1059"/>
                  <a:gd name="T5" fmla="*/ 171 h 172"/>
                  <a:gd name="T6" fmla="*/ 1059 w 1059"/>
                  <a:gd name="T7" fmla="*/ 24 h 172"/>
                  <a:gd name="T8" fmla="*/ 1059 w 1059"/>
                  <a:gd name="T9" fmla="*/ 0 h 1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7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>
                  <a:gd name="T0" fmla="*/ 0 w 4122"/>
                  <a:gd name="T1" fmla="*/ 204 h 630"/>
                  <a:gd name="T2" fmla="*/ 3544 w 4122"/>
                  <a:gd name="T3" fmla="*/ 348 h 630"/>
                  <a:gd name="T4" fmla="*/ 3680 w 4122"/>
                  <a:gd name="T5" fmla="*/ 630 h 630"/>
                  <a:gd name="T6" fmla="*/ 3616 w 4122"/>
                  <a:gd name="T7" fmla="*/ 624 h 630"/>
                  <a:gd name="T8" fmla="*/ 3534 w 4122"/>
                  <a:gd name="T9" fmla="*/ 368 h 630"/>
                  <a:gd name="T10" fmla="*/ 17 w 4122"/>
                  <a:gd name="T11" fmla="*/ 231 h 630"/>
                  <a:gd name="T12" fmla="*/ 0 w 4122"/>
                  <a:gd name="T13" fmla="*/ 204 h 6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8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1039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0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1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2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3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4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5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6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7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</p:grpSp>
        </p:grpSp>
        <p:sp>
          <p:nvSpPr>
            <p:cNvPr id="1035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102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3509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 Narrow" pitchFamily="34" charset="0"/>
              </a:defRPr>
            </a:lvl1pPr>
          </a:lstStyle>
          <a:p>
            <a:pPr>
              <a:defRPr/>
            </a:pPr>
            <a:fld id="{AF082AC3-7AA8-4CAD-A30D-FCC31BBC8B7F}" type="datetimeFigureOut">
              <a:rPr lang="ru-RU" altLang="ru-RU"/>
              <a:pPr>
                <a:defRPr/>
              </a:pPr>
              <a:t>09.11.2018</a:t>
            </a:fld>
            <a:endParaRPr lang="ru-RU" altLang="ru-RU"/>
          </a:p>
        </p:txBody>
      </p:sp>
      <p:sp>
        <p:nvSpPr>
          <p:cNvPr id="63510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 Narrow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 Narrow" pitchFamily="34" charset="0"/>
              </a:defRPr>
            </a:lvl1pPr>
          </a:lstStyle>
          <a:p>
            <a:pPr>
              <a:defRPr/>
            </a:pPr>
            <a:fld id="{298E39EA-12C0-41F2-AF95-F517B811FA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2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C:\Users\Stella.Ibraeva\Desktop\1_63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3775075"/>
            <a:ext cx="43815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908175" y="6124575"/>
            <a:ext cx="3887788" cy="571500"/>
          </a:xfrm>
        </p:spPr>
        <p:txBody>
          <a:bodyPr/>
          <a:lstStyle/>
          <a:p>
            <a:pPr eaLnBrk="1" hangingPunct="1"/>
            <a:endParaRPr lang="ru-RU" altLang="ru-RU" dirty="0" smtClean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701675" y="2492375"/>
            <a:ext cx="7416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4800" b="0">
                <a:solidFill>
                  <a:srgbClr val="002060"/>
                </a:solidFill>
                <a:latin typeface="Century Gothic" pitchFamily="34" charset="0"/>
                <a:cs typeface="Arial" charset="0"/>
              </a:rPr>
              <a:t>Попечительские </a:t>
            </a:r>
            <a:br>
              <a:rPr lang="ru-RU" altLang="ru-RU" sz="4800" b="0">
                <a:solidFill>
                  <a:srgbClr val="002060"/>
                </a:solidFill>
                <a:latin typeface="Century Gothic" pitchFamily="34" charset="0"/>
                <a:cs typeface="Arial" charset="0"/>
              </a:rPr>
            </a:br>
            <a:r>
              <a:rPr lang="ru-RU" altLang="ru-RU" sz="4800" b="0">
                <a:solidFill>
                  <a:srgbClr val="002060"/>
                </a:solidFill>
                <a:latin typeface="Century Gothic" pitchFamily="34" charset="0"/>
                <a:cs typeface="Arial" charset="0"/>
              </a:rPr>
              <a:t>советы</a:t>
            </a:r>
            <a:endParaRPr lang="ru-RU" altLang="ru-RU" sz="4800" b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171185" cy="3669219"/>
          </a:xfrm>
        </p:spPr>
        <p:txBody>
          <a:bodyPr/>
          <a:lstStyle/>
          <a:p>
            <a:r>
              <a:rPr lang="ru-RU" sz="1400" dirty="0" smtClean="0"/>
              <a:t>	</a:t>
            </a:r>
            <a:r>
              <a:rPr lang="ru-RU" sz="1600" dirty="0" smtClean="0"/>
              <a:t>Заседание </a:t>
            </a:r>
            <a:r>
              <a:rPr lang="ru-RU" sz="1600" dirty="0"/>
              <a:t>Попечительского совета созывается его председателем по собственной инициативе, по инициативе двух третей от общего количества членов Попечительского совета.</a:t>
            </a:r>
            <a:br>
              <a:rPr lang="ru-RU" sz="1600" dirty="0"/>
            </a:br>
            <a:r>
              <a:rPr lang="en-US" sz="1600" dirty="0"/>
              <a:t>     </a:t>
            </a:r>
            <a:r>
              <a:rPr lang="ru-RU" sz="1600" dirty="0"/>
              <a:t> 	Уведомление о созыве заседания Попечительского совета подписывается председателем Попечительского совета и направляется членам Попечительского совета и организации образования при которой действует Попечительский совет вместе с необходимыми материалами в срок не позднее, чем за семь рабочих дней до даты проведения заседания.</a:t>
            </a:r>
            <a:br>
              <a:rPr lang="ru-RU" sz="1600" dirty="0"/>
            </a:br>
            <a:r>
              <a:rPr lang="en-US" sz="1600" dirty="0"/>
              <a:t>     </a:t>
            </a:r>
            <a:r>
              <a:rPr lang="ru-RU" sz="1600" dirty="0"/>
              <a:t> 	Уведомление содержит дату, время и место проведения заседания.</a:t>
            </a:r>
            <a:br>
              <a:rPr lang="ru-RU" sz="1600" dirty="0"/>
            </a:br>
            <a:r>
              <a:rPr lang="en-US" sz="1600" dirty="0"/>
              <a:t>     </a:t>
            </a:r>
            <a:r>
              <a:rPr lang="ru-RU" sz="1600" dirty="0"/>
              <a:t> 	К уведомлению прилагаются повестка дня заседания с указанием докладчика, справочные материалы, предусматривающие мотивы включения в повестку дня указанных вопросов, необходимые документы, предоставляемые членам Попечительского совета к заседанию.</a:t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908720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Порядок организации работы Попечительского совета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520" y="1739717"/>
            <a:ext cx="8243193" cy="4281571"/>
          </a:xfrm>
        </p:spPr>
        <p:txBody>
          <a:bodyPr/>
          <a:lstStyle/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894879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556792"/>
            <a:ext cx="8387209" cy="4402946"/>
          </a:xfrm>
        </p:spPr>
        <p:txBody>
          <a:bodyPr/>
          <a:lstStyle/>
          <a:p>
            <a:endParaRPr lang="ru-RU" sz="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8027169" cy="4536504"/>
          </a:xfrm>
        </p:spPr>
        <p:txBody>
          <a:bodyPr/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204864"/>
            <a:ext cx="756084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Член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Попечительского совета, получивший уведомление о проведении заседания Попечительского совета не позднее одного рабочего дня до даты его проведения информирует секретаря Попечительского совета о своем участии или не участии. 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Председатель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Попечительского совета созывает заседание Попечительского совета не позднее пяти рабочих дней со дня поступления предложения о созыве.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Заседания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Попечительского совета проводятся по мере необходимости, но не реже одного раза в квартал.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Представители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территориальных департаментов Комитета по контролю в сфере образования и науки Министерства образования и науки Республики Казахстан допускаются к участию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его заседаниях в качестве наблюдателей без права голоса.</a:t>
            </a:r>
          </a:p>
        </p:txBody>
      </p:sp>
    </p:spTree>
    <p:extLst>
      <p:ext uri="{BB962C8B-B14F-4D97-AF65-F5344CB8AC3E}">
        <p14:creationId xmlns:p14="http://schemas.microsoft.com/office/powerpoint/2010/main" val="110450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825" y="1760538"/>
            <a:ext cx="4465638" cy="33242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14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Любые принятые организацией образования поступления от благотворительной помощи зачисляются на:</a:t>
            </a:r>
            <a:endParaRPr lang="ru-RU" sz="14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kk-KZ" sz="1400" b="0" dirty="0">
                <a:latin typeface="Century Gothic" panose="020B0502020202020204" pitchFamily="34" charset="0"/>
              </a:rPr>
              <a:t>1) </a:t>
            </a:r>
            <a:r>
              <a:rPr lang="kk-KZ" sz="14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контрольный счёт </a:t>
            </a:r>
            <a:r>
              <a:rPr lang="kk-KZ" sz="1400" b="0" dirty="0">
                <a:latin typeface="Century Gothic" panose="020B0502020202020204" pitchFamily="34" charset="0"/>
              </a:rPr>
              <a:t>наличности благотворительной помощи, открытый в территориальном подразделении уполномоченного органа по исполнению бюджета, в соответствии с бюджетным законодательством Республики Казахстан – для организаций образования, созданных в организационно-правовой форме государственное учреждение;</a:t>
            </a:r>
            <a:endParaRPr lang="ru-RU" sz="1400" b="0" dirty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kk-KZ" sz="1400" b="0" dirty="0">
                <a:latin typeface="Century Gothic" panose="020B0502020202020204" pitchFamily="34" charset="0"/>
              </a:rPr>
              <a:t>2</a:t>
            </a:r>
            <a:r>
              <a:rPr lang="kk-KZ" sz="14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) счёт, открытый в банке второго уровня </a:t>
            </a:r>
            <a:r>
              <a:rPr lang="kk-KZ" sz="1400" b="0" dirty="0">
                <a:latin typeface="Century Gothic" panose="020B0502020202020204" pitchFamily="34" charset="0"/>
              </a:rPr>
              <a:t>– для организаций образования, созданных в иных организационно-правовых формах.</a:t>
            </a:r>
            <a:endParaRPr lang="ru-RU" sz="1400" b="0" dirty="0"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363" y="1760538"/>
            <a:ext cx="4019550" cy="33242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14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Поступления от благотворительной помощи расходуются </a:t>
            </a:r>
          </a:p>
          <a:p>
            <a:pPr algn="ctr">
              <a:defRPr/>
            </a:pPr>
            <a:r>
              <a:rPr lang="kk-KZ" sz="14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на следующие цели:</a:t>
            </a:r>
            <a:endParaRPr lang="ru-RU" sz="14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kk-KZ" sz="14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социальная поддержка </a:t>
            </a:r>
            <a:r>
              <a:rPr lang="kk-KZ" sz="1400" b="0" dirty="0">
                <a:latin typeface="Century Gothic" panose="020B0502020202020204" pitchFamily="34" charset="0"/>
              </a:rPr>
              <a:t>обучающихся и воспитанников организации образования;</a:t>
            </a:r>
            <a:endParaRPr lang="ru-RU" sz="1400" b="0" dirty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kk-KZ" sz="14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совершенствование</a:t>
            </a:r>
            <a:r>
              <a:rPr lang="kk-KZ" sz="1400" b="0" dirty="0">
                <a:latin typeface="Century Gothic" panose="020B0502020202020204" pitchFamily="34" charset="0"/>
              </a:rPr>
              <a:t> материально-технической базы организации образования;</a:t>
            </a:r>
            <a:endParaRPr lang="ru-RU" sz="1400" b="0" dirty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kk-KZ" sz="14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развитие </a:t>
            </a:r>
            <a:r>
              <a:rPr lang="kk-KZ" sz="1400" b="0" dirty="0">
                <a:latin typeface="Century Gothic" panose="020B0502020202020204" pitchFamily="34" charset="0"/>
              </a:rPr>
              <a:t>спорта, поддержка одаренных детей;</a:t>
            </a:r>
            <a:endParaRPr lang="ru-RU" sz="1400" b="0" dirty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kk-KZ" sz="14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осуществление</a:t>
            </a:r>
            <a:r>
              <a:rPr lang="kk-KZ" sz="1400" b="0" dirty="0">
                <a:latin typeface="Century Gothic" panose="020B0502020202020204" pitchFamily="34" charset="0"/>
              </a:rPr>
              <a:t> расходов на организацию образовательного процесса сверх требований государственных общеобразовательных стандартов образования.</a:t>
            </a:r>
            <a:endParaRPr lang="ru-RU" sz="1400" b="0" dirty="0">
              <a:latin typeface="Century Gothic" panose="020B0502020202020204" pitchFamily="34" charset="0"/>
            </a:endParaRPr>
          </a:p>
        </p:txBody>
      </p:sp>
      <p:sp>
        <p:nvSpPr>
          <p:cNvPr id="11268" name="Прямоугольник 5"/>
          <p:cNvSpPr>
            <a:spLocks noChangeArrowheads="1"/>
          </p:cNvSpPr>
          <p:nvPr/>
        </p:nvSpPr>
        <p:spPr bwMode="auto">
          <a:xfrm>
            <a:off x="250825" y="5284788"/>
            <a:ext cx="8709025" cy="1384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400" b="0">
                <a:latin typeface="Century Gothic" pitchFamily="34" charset="0"/>
              </a:rPr>
              <a:t>Организация образования ежегодно по итогам финансового года </a:t>
            </a:r>
          </a:p>
          <a:p>
            <a:pPr algn="ctr"/>
            <a:r>
              <a:rPr lang="kk-KZ" sz="1400" i="1">
                <a:solidFill>
                  <a:srgbClr val="C00000"/>
                </a:solidFill>
                <a:latin typeface="Century Gothic" pitchFamily="34" charset="0"/>
              </a:rPr>
              <a:t>информирует общественность о результатах деятельности </a:t>
            </a:r>
          </a:p>
          <a:p>
            <a:pPr algn="ctr"/>
            <a:r>
              <a:rPr lang="kk-KZ" sz="1400" b="0">
                <a:latin typeface="Century Gothic" pitchFamily="34" charset="0"/>
              </a:rPr>
              <a:t>по использованию и движении средств благотворительной помощи, </a:t>
            </a:r>
          </a:p>
          <a:p>
            <a:pPr algn="ctr"/>
            <a:r>
              <a:rPr lang="kk-KZ" sz="1400" b="0">
                <a:latin typeface="Century Gothic" pitchFamily="34" charset="0"/>
              </a:rPr>
              <a:t>путем размещения соответствующего отчета на интернет-ресурсе данной организации образования, у</a:t>
            </a:r>
            <a:r>
              <a:rPr lang="ru-RU" sz="1400" b="0">
                <a:latin typeface="Century Gothic" pitchFamily="34" charset="0"/>
              </a:rPr>
              <a:t>полномоченн</a:t>
            </a:r>
            <a:r>
              <a:rPr lang="kk-KZ" sz="1400" b="0">
                <a:latin typeface="Century Gothic" pitchFamily="34" charset="0"/>
              </a:rPr>
              <a:t>ого</a:t>
            </a:r>
            <a:r>
              <a:rPr lang="ru-RU" sz="1400" b="0">
                <a:latin typeface="Century Gothic" pitchFamily="34" charset="0"/>
              </a:rPr>
              <a:t> орган</a:t>
            </a:r>
            <a:r>
              <a:rPr lang="kk-KZ" sz="1400" b="0">
                <a:latin typeface="Century Gothic" pitchFamily="34" charset="0"/>
              </a:rPr>
              <a:t>а</a:t>
            </a:r>
            <a:r>
              <a:rPr lang="ru-RU" sz="1400" b="0">
                <a:latin typeface="Century Gothic" pitchFamily="34" charset="0"/>
              </a:rPr>
              <a:t> соответствующей отрасли</a:t>
            </a:r>
            <a:r>
              <a:rPr lang="kk-KZ" sz="1400" b="0">
                <a:latin typeface="Century Gothic" pitchFamily="34" charset="0"/>
              </a:rPr>
              <a:t>, местного исполнительного органа в области образования</a:t>
            </a:r>
            <a:endParaRPr lang="ru-RU" sz="1400" b="0">
              <a:latin typeface="Century Gothic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476375" y="549275"/>
            <a:ext cx="7375525" cy="1027113"/>
          </a:xfrm>
        </p:spPr>
        <p:txBody>
          <a:bodyPr/>
          <a:lstStyle/>
          <a:p>
            <a:pPr algn="ctr">
              <a:defRPr/>
            </a:pPr>
            <a:r>
              <a:rPr lang="ru-RU" alt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ПОПЕЧИТЕЛЬСКИЙ СОВЕТ </a:t>
            </a:r>
            <a:br>
              <a:rPr lang="ru-RU" alt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alt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И БЛАГОТВОРИТЕЛЬНОСТЬ</a:t>
            </a:r>
          </a:p>
        </p:txBody>
      </p:sp>
      <p:sp>
        <p:nvSpPr>
          <p:cNvPr id="11270" name="Нашивка 7"/>
          <p:cNvSpPr>
            <a:spLocks noChangeArrowheads="1"/>
          </p:cNvSpPr>
          <p:nvPr/>
        </p:nvSpPr>
        <p:spPr bwMode="auto">
          <a:xfrm>
            <a:off x="4714875" y="1846263"/>
            <a:ext cx="360363" cy="576262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088" y="3213100"/>
            <a:ext cx="7772400" cy="935038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БЛАГОДАРЮ ЗА ВНИМАНИЕ!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331913" y="620713"/>
            <a:ext cx="7127875" cy="731837"/>
          </a:xfrm>
        </p:spPr>
        <p:txBody>
          <a:bodyPr/>
          <a:lstStyle/>
          <a:p>
            <a:r>
              <a:rPr lang="ru-RU" altLang="ru-RU" sz="3200" b="1" smtClean="0">
                <a:solidFill>
                  <a:schemeClr val="bg1"/>
                </a:solidFill>
                <a:latin typeface="Century Gothic" pitchFamily="34" charset="0"/>
                <a:ea typeface="Trebuchet MS" pitchFamily="34" charset="0"/>
                <a:cs typeface="Trebuchet MS" pitchFamily="34" charset="0"/>
              </a:rPr>
              <a:t>ЦЕЛЬ</a:t>
            </a:r>
            <a:br>
              <a:rPr lang="ru-RU" altLang="ru-RU" sz="3200" b="1" smtClean="0">
                <a:solidFill>
                  <a:schemeClr val="bg1"/>
                </a:solidFill>
                <a:latin typeface="Century Gothic" pitchFamily="34" charset="0"/>
                <a:ea typeface="Trebuchet MS" pitchFamily="34" charset="0"/>
                <a:cs typeface="Trebuchet MS" pitchFamily="34" charset="0"/>
              </a:rPr>
            </a:br>
            <a:r>
              <a:rPr lang="ru-RU" altLang="ru-RU" sz="3200" b="1" smtClean="0">
                <a:solidFill>
                  <a:schemeClr val="bg1"/>
                </a:solidFill>
                <a:latin typeface="Century Gothic" pitchFamily="34" charset="0"/>
                <a:ea typeface="Trebuchet MS" pitchFamily="34" charset="0"/>
                <a:cs typeface="Trebuchet MS" pitchFamily="34" charset="0"/>
              </a:rPr>
              <a:t>ПОПЕЧИТЕЛЬСКОГО СОВЕТА</a:t>
            </a:r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>
          <a:xfrm>
            <a:off x="309563" y="1844675"/>
            <a:ext cx="8448675" cy="2870200"/>
          </a:xfrm>
          <a:solidFill>
            <a:schemeClr val="bg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>
              <a:buFontTx/>
              <a:buNone/>
            </a:pPr>
            <a:r>
              <a:rPr lang="ru-RU" altLang="ru-RU" sz="1800" b="1" smtClean="0">
                <a:solidFill>
                  <a:srgbClr val="0070C0"/>
                </a:solidFill>
                <a:latin typeface="Century Gothic" pitchFamily="34" charset="0"/>
              </a:rPr>
              <a:t>Попечительский совет</a:t>
            </a:r>
            <a:r>
              <a:rPr lang="ru-RU" altLang="ru-RU" sz="1800" smtClean="0">
                <a:solidFill>
                  <a:srgbClr val="0070C0"/>
                </a:solidFill>
                <a:latin typeface="Century Gothic" pitchFamily="34" charset="0"/>
              </a:rPr>
              <a:t> </a:t>
            </a:r>
            <a:r>
              <a:rPr lang="ru-RU" altLang="ru-RU" sz="1800" smtClean="0">
                <a:latin typeface="Century Gothic" pitchFamily="34" charset="0"/>
              </a:rPr>
              <a:t>- одна из форм участия общества в </a:t>
            </a:r>
            <a:r>
              <a:rPr lang="ru-RU" altLang="ru-RU" sz="1800" b="1" i="1" smtClean="0">
                <a:solidFill>
                  <a:srgbClr val="C00000"/>
                </a:solidFill>
                <a:latin typeface="Century Gothic" pitchFamily="34" charset="0"/>
              </a:rPr>
              <a:t>управлении образованием</a:t>
            </a:r>
            <a:r>
              <a:rPr lang="ru-RU" altLang="ru-RU" sz="1800" smtClean="0">
                <a:latin typeface="Century Gothic" pitchFamily="34" charset="0"/>
              </a:rPr>
              <a:t>. Негосударственная, неправительственная, некоммерческая, общественная организация, которая объединяет                  </a:t>
            </a:r>
            <a:r>
              <a:rPr lang="ru-RU" altLang="ru-RU" sz="1800" b="1" i="1" smtClean="0">
                <a:solidFill>
                  <a:srgbClr val="C00000"/>
                </a:solidFill>
                <a:latin typeface="Century Gothic" pitchFamily="34" charset="0"/>
              </a:rPr>
              <a:t>на добровольной основе </a:t>
            </a:r>
            <a:r>
              <a:rPr lang="ru-RU" altLang="ru-RU" sz="1800" smtClean="0">
                <a:latin typeface="Century Gothic" pitchFamily="34" charset="0"/>
              </a:rPr>
              <a:t>всех, кто заинтересован в развитии образования и конкретного образовательного учреждения. </a:t>
            </a:r>
            <a:r>
              <a:rPr lang="ru-RU" altLang="ru-RU" sz="1800" b="1" smtClean="0">
                <a:solidFill>
                  <a:srgbClr val="0070C0"/>
                </a:solidFill>
                <a:latin typeface="Century Gothic" pitchFamily="34" charset="0"/>
              </a:rPr>
              <a:t>Попечительский совет </a:t>
            </a:r>
            <a:r>
              <a:rPr lang="ru-RU" altLang="ru-RU" sz="1800" smtClean="0">
                <a:latin typeface="Century Gothic" pitchFamily="34" charset="0"/>
              </a:rPr>
              <a:t>- это не просто поддержка и финансирование, а </a:t>
            </a:r>
            <a:r>
              <a:rPr lang="ru-RU" altLang="ru-RU" sz="1800" b="1" i="1" smtClean="0">
                <a:solidFill>
                  <a:srgbClr val="C00000"/>
                </a:solidFill>
                <a:latin typeface="Century Gothic" pitchFamily="34" charset="0"/>
              </a:rPr>
              <a:t>диалог с властью </a:t>
            </a:r>
            <a:r>
              <a:rPr lang="ru-RU" altLang="ru-RU" sz="1800" smtClean="0">
                <a:latin typeface="Century Gothic" pitchFamily="34" charset="0"/>
              </a:rPr>
              <a:t>от имени организаций образования, а главное - от имени гражданского общества. Возможны два правовых статуса Попечительского совета: с образованием юридического лица или без его образования.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484438" y="4797425"/>
            <a:ext cx="6251575" cy="1871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algn="just">
              <a:defRPr/>
            </a:pPr>
            <a:r>
              <a:rPr lang="ru-RU" sz="1800" kern="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Цель Попечительского совета</a:t>
            </a:r>
            <a:r>
              <a:rPr lang="ru-RU" sz="1800" b="0" kern="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ru-RU" sz="1800" b="0" kern="0" dirty="0" smtClean="0">
                <a:latin typeface="Century Gothic" panose="020B0502020202020204" pitchFamily="34" charset="0"/>
              </a:rPr>
              <a:t>- </a:t>
            </a:r>
            <a:r>
              <a:rPr lang="ru-RU" sz="1800" b="0" kern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содействие организации образования в осуществлении ее уставных функций, в обеспечении финансовой поддержки, в укреплении материально-технической базы, а также осуществление общественного контроля за ее деятельностью.</a:t>
            </a:r>
            <a:endParaRPr lang="ru-RU" sz="1800" b="0" kern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077" name="Picture 2" descr="C:\Users\Stella.Ibraev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97425"/>
            <a:ext cx="19177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3"/>
          <p:cNvSpPr>
            <a:spLocks noChangeArrowheads="1"/>
          </p:cNvSpPr>
          <p:nvPr/>
        </p:nvSpPr>
        <p:spPr bwMode="auto">
          <a:xfrm>
            <a:off x="323850" y="1846263"/>
            <a:ext cx="8496300" cy="244633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700" b="0">
                <a:latin typeface="Century Gothic" pitchFamily="34" charset="0"/>
              </a:rPr>
              <a:t> </a:t>
            </a:r>
            <a:r>
              <a:rPr lang="en-US" sz="1700" b="0">
                <a:latin typeface="Century Gothic" pitchFamily="34" charset="0"/>
              </a:rPr>
              <a:t>   </a:t>
            </a:r>
            <a:r>
              <a:rPr lang="en-US" sz="1700">
                <a:solidFill>
                  <a:srgbClr val="0070C0"/>
                </a:solidFill>
                <a:latin typeface="Century Gothic" pitchFamily="34" charset="0"/>
              </a:rPr>
              <a:t>  </a:t>
            </a:r>
            <a:r>
              <a:rPr lang="ru-RU" sz="1700">
                <a:solidFill>
                  <a:srgbClr val="0070C0"/>
                </a:solidFill>
                <a:latin typeface="Century Gothic" pitchFamily="34" charset="0"/>
              </a:rPr>
              <a:t>Пункт 9 статьи 44 Закона РК «Об образовании» </a:t>
            </a:r>
          </a:p>
          <a:p>
            <a:pPr algn="ctr"/>
            <a:r>
              <a:rPr lang="ru-RU" sz="1700" b="0">
                <a:latin typeface="Century Gothic" pitchFamily="34" charset="0"/>
              </a:rPr>
              <a:t>«В организациях образования создаются </a:t>
            </a:r>
          </a:p>
          <a:p>
            <a:pPr algn="ctr"/>
            <a:r>
              <a:rPr lang="ru-RU" sz="1700" i="1">
                <a:solidFill>
                  <a:srgbClr val="C00000"/>
                </a:solidFill>
                <a:latin typeface="Century Gothic" pitchFamily="34" charset="0"/>
              </a:rPr>
              <a:t>коллегиальные органы управления</a:t>
            </a:r>
            <a:r>
              <a:rPr lang="ru-RU" sz="1700" b="0">
                <a:latin typeface="Century Gothic" pitchFamily="34" charset="0"/>
              </a:rPr>
              <a:t>. </a:t>
            </a:r>
          </a:p>
          <a:p>
            <a:pPr algn="ctr"/>
            <a:r>
              <a:rPr lang="en-US" sz="1700" b="0">
                <a:latin typeface="Century Gothic" pitchFamily="34" charset="0"/>
              </a:rPr>
              <a:t>     </a:t>
            </a:r>
            <a:r>
              <a:rPr lang="ru-RU" sz="1700" b="0">
                <a:latin typeface="Century Gothic" pitchFamily="34" charset="0"/>
              </a:rPr>
              <a:t> Формами коллегиального управления организацией образования</a:t>
            </a:r>
          </a:p>
          <a:p>
            <a:pPr algn="ctr"/>
            <a:r>
              <a:rPr lang="ru-RU" sz="1700" b="0">
                <a:latin typeface="Century Gothic" pitchFamily="34" charset="0"/>
              </a:rPr>
              <a:t> могут быть совет (ученый совет) организации образования, </a:t>
            </a:r>
          </a:p>
          <a:p>
            <a:pPr algn="ctr"/>
            <a:r>
              <a:rPr lang="ru-RU" sz="1700" i="1">
                <a:solidFill>
                  <a:srgbClr val="C00000"/>
                </a:solidFill>
                <a:latin typeface="Century Gothic" pitchFamily="34" charset="0"/>
              </a:rPr>
              <a:t>попечительский совет</a:t>
            </a:r>
            <a:r>
              <a:rPr lang="ru-RU" sz="1700" b="0">
                <a:latin typeface="Century Gothic" pitchFamily="34" charset="0"/>
              </a:rPr>
              <a:t>, педагогический, методический советы </a:t>
            </a:r>
          </a:p>
          <a:p>
            <a:pPr algn="ctr"/>
            <a:r>
              <a:rPr lang="ru-RU" sz="1700" b="0">
                <a:latin typeface="Century Gothic" pitchFamily="34" charset="0"/>
              </a:rPr>
              <a:t>и другие формы, типовые правила организации работы которых, </a:t>
            </a:r>
          </a:p>
          <a:p>
            <a:pPr algn="ctr"/>
            <a:r>
              <a:rPr lang="ru-RU" sz="1700" b="0">
                <a:latin typeface="Century Gothic" pitchFamily="34" charset="0"/>
              </a:rPr>
              <a:t>включая порядок их избрания, </a:t>
            </a:r>
          </a:p>
          <a:p>
            <a:pPr algn="ctr"/>
            <a:r>
              <a:rPr lang="ru-RU" sz="1700" b="0">
                <a:latin typeface="Century Gothic" pitchFamily="34" charset="0"/>
              </a:rPr>
              <a:t>утверждаются уполномоченным органом в области образования»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59113" y="4699000"/>
            <a:ext cx="5761037" cy="17541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Разработан НПА:</a:t>
            </a:r>
          </a:p>
          <a:p>
            <a:pPr algn="ctr">
              <a:defRPr/>
            </a:pPr>
            <a:r>
              <a:rPr lang="kk-KZ" sz="1800" b="0" dirty="0">
                <a:latin typeface="Century Gothic" panose="020B0502020202020204" pitchFamily="34" charset="0"/>
              </a:rPr>
              <a:t>Приказ министра образования и науки РК </a:t>
            </a:r>
          </a:p>
          <a:p>
            <a:pPr algn="ctr">
              <a:defRPr/>
            </a:pPr>
            <a:r>
              <a:rPr lang="kk-KZ" sz="1800" b="0" dirty="0">
                <a:latin typeface="Century Gothic" panose="020B0502020202020204" pitchFamily="34" charset="0"/>
              </a:rPr>
              <a:t>от 27 июля 2017 года № 355 </a:t>
            </a:r>
            <a:endParaRPr lang="ru-RU" sz="1800" b="0" dirty="0"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ru-RU" sz="1800" b="0" dirty="0">
                <a:latin typeface="Century Gothic" panose="020B0502020202020204" pitchFamily="34" charset="0"/>
              </a:rPr>
              <a:t>«О</a:t>
            </a:r>
            <a:r>
              <a:rPr lang="kk-KZ" sz="1800" b="0" dirty="0">
                <a:latin typeface="Century Gothic" panose="020B0502020202020204" pitchFamily="34" charset="0"/>
              </a:rPr>
              <a:t>б утверждении  </a:t>
            </a:r>
            <a:r>
              <a:rPr lang="ru-RU" sz="18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Типовых правил </a:t>
            </a:r>
            <a:r>
              <a:rPr lang="ru-RU" sz="1800" b="0" dirty="0">
                <a:latin typeface="Century Gothic" panose="020B0502020202020204" pitchFamily="34" charset="0"/>
              </a:rPr>
              <a:t>организации работы Попечительского совета и порядок его избрания в организациях образования»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079500" y="765175"/>
            <a:ext cx="8064500" cy="863600"/>
          </a:xfrm>
        </p:spPr>
        <p:txBody>
          <a:bodyPr/>
          <a:lstStyle/>
          <a:p>
            <a:pPr algn="ctr">
              <a:defRPr/>
            </a:pPr>
            <a:r>
              <a:rPr lang="ru-RU" altLang="ru-RU" sz="3200" dirty="0" smtClean="0">
                <a:solidFill>
                  <a:schemeClr val="bg1"/>
                </a:solidFill>
                <a:latin typeface="Century Gothic" pitchFamily="34" charset="0"/>
              </a:rPr>
              <a:t>НОРМАТИВНЫЕ ПРАВОВЫЕ АКТЫ</a:t>
            </a:r>
          </a:p>
        </p:txBody>
      </p:sp>
      <p:pic>
        <p:nvPicPr>
          <p:cNvPr id="4101" name="Picture 2" descr="C:\Users\Stella.Ibraeva\Desktop\pravo11-250x2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521200"/>
            <a:ext cx="238125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813" y="1841500"/>
            <a:ext cx="5532437" cy="4478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900" dirty="0">
                <a:solidFill>
                  <a:srgbClr val="0070C0"/>
                </a:solidFill>
                <a:latin typeface="Century Gothic" panose="020B0502020202020204" pitchFamily="34" charset="0"/>
              </a:rPr>
              <a:t>Попечительский совет </a:t>
            </a:r>
          </a:p>
          <a:p>
            <a:pPr algn="ctr">
              <a:defRPr/>
            </a:pPr>
            <a:r>
              <a:rPr lang="ru-RU" sz="19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взаимодействует с: </a:t>
            </a:r>
          </a:p>
          <a:p>
            <a:pPr algn="ctr">
              <a:defRPr/>
            </a:pPr>
            <a:endParaRPr lang="ru-RU" sz="1900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1900" b="0" dirty="0">
                <a:latin typeface="Century Gothic" panose="020B0502020202020204" pitchFamily="34" charset="0"/>
              </a:rPr>
              <a:t>администрацией организации образования </a:t>
            </a:r>
          </a:p>
          <a:p>
            <a:pPr algn="just">
              <a:defRPr/>
            </a:pPr>
            <a:endParaRPr lang="ru-RU" sz="1900" b="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1900" b="0" dirty="0">
                <a:latin typeface="Century Gothic" panose="020B0502020202020204" pitchFamily="34" charset="0"/>
              </a:rPr>
              <a:t>родительским комитетом </a:t>
            </a:r>
          </a:p>
          <a:p>
            <a:pPr algn="just">
              <a:defRPr/>
            </a:pPr>
            <a:endParaRPr lang="ru-RU" sz="1900" b="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1900" b="0" dirty="0">
                <a:latin typeface="Century Gothic" panose="020B0502020202020204" pitchFamily="34" charset="0"/>
              </a:rPr>
              <a:t>местными исполнительными органами</a:t>
            </a:r>
          </a:p>
          <a:p>
            <a:pPr algn="just">
              <a:defRPr/>
            </a:pPr>
            <a:endParaRPr lang="ru-RU" sz="1900" b="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1900" b="0" dirty="0">
                <a:latin typeface="Century Gothic" panose="020B0502020202020204" pitchFamily="34" charset="0"/>
              </a:rPr>
              <a:t>заинтересованными </a:t>
            </a:r>
            <a:r>
              <a:rPr lang="kk-KZ" sz="1900" b="0" dirty="0">
                <a:latin typeface="Century Gothic" panose="020B0502020202020204" pitchFamily="34" charset="0"/>
              </a:rPr>
              <a:t>государственными органами</a:t>
            </a:r>
            <a:r>
              <a:rPr lang="ru-RU" sz="1900" b="0" dirty="0">
                <a:latin typeface="Century Gothic" panose="020B0502020202020204" pitchFamily="34" charset="0"/>
              </a:rPr>
              <a:t> </a:t>
            </a:r>
          </a:p>
          <a:p>
            <a:pPr algn="just">
              <a:defRPr/>
            </a:pPr>
            <a:endParaRPr lang="ru-RU" sz="1900" b="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1900" b="0" dirty="0">
                <a:latin typeface="Century Gothic" panose="020B0502020202020204" pitchFamily="34" charset="0"/>
              </a:rPr>
              <a:t>иными физическими и/или юридическими лицами</a:t>
            </a:r>
            <a:endParaRPr lang="ru-RU" sz="1900" dirty="0">
              <a:latin typeface="Century Gothic" panose="020B0502020202020204" pitchFamily="34" charset="0"/>
            </a:endParaRPr>
          </a:p>
        </p:txBody>
      </p:sp>
      <p:sp>
        <p:nvSpPr>
          <p:cNvPr id="5123" name="Прямоугольник 5"/>
          <p:cNvSpPr>
            <a:spLocks noChangeArrowheads="1"/>
          </p:cNvSpPr>
          <p:nvPr/>
        </p:nvSpPr>
        <p:spPr bwMode="auto">
          <a:xfrm>
            <a:off x="6156325" y="1863725"/>
            <a:ext cx="2665413" cy="224631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endParaRPr lang="kk-KZ" sz="2000" b="0">
              <a:latin typeface="Century Gothic" pitchFamily="34" charset="0"/>
            </a:endParaRPr>
          </a:p>
          <a:p>
            <a:pPr algn="ctr"/>
            <a:r>
              <a:rPr lang="kk-KZ" sz="2000" b="0">
                <a:latin typeface="Century Gothic" pitchFamily="34" charset="0"/>
              </a:rPr>
              <a:t>Попечительский совет </a:t>
            </a:r>
          </a:p>
          <a:p>
            <a:pPr algn="ctr"/>
            <a:r>
              <a:rPr lang="kk-KZ" sz="2000" b="0">
                <a:latin typeface="Century Gothic" pitchFamily="34" charset="0"/>
              </a:rPr>
              <a:t>создается </a:t>
            </a:r>
          </a:p>
          <a:p>
            <a:pPr algn="ctr"/>
            <a:r>
              <a:rPr lang="kk-KZ" sz="2000" b="0">
                <a:latin typeface="Century Gothic" pitchFamily="34" charset="0"/>
              </a:rPr>
              <a:t>в </a:t>
            </a:r>
            <a:r>
              <a:rPr lang="kk-KZ" sz="2000">
                <a:solidFill>
                  <a:srgbClr val="0070C0"/>
                </a:solidFill>
                <a:latin typeface="Century Gothic" pitchFamily="34" charset="0"/>
              </a:rPr>
              <a:t>организациях образования</a:t>
            </a:r>
          </a:p>
          <a:p>
            <a:pPr algn="ctr"/>
            <a:r>
              <a:rPr lang="kk-KZ" sz="2000">
                <a:solidFill>
                  <a:srgbClr val="0070C0"/>
                </a:solidFill>
                <a:latin typeface="Century Gothic" pitchFamily="34" charset="0"/>
              </a:rPr>
              <a:t> </a:t>
            </a:r>
            <a:endParaRPr lang="ru-RU" sz="200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258888" y="476250"/>
            <a:ext cx="8066087" cy="1198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Взаимодействие</a:t>
            </a:r>
            <a:b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Попечительского совета</a:t>
            </a:r>
            <a:endParaRPr lang="ru-RU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125" name="Picture 2" descr="C:\Users\Stella.Ibraeva\Desktop\abo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613" y="4408488"/>
            <a:ext cx="3117850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251520" y="1738040"/>
          <a:ext cx="8712968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1116013" y="404813"/>
            <a:ext cx="7807325" cy="1184275"/>
          </a:xfrm>
        </p:spPr>
        <p:txBody>
          <a:bodyPr/>
          <a:lstStyle/>
          <a:p>
            <a:r>
              <a:rPr lang="ru-RU" altLang="ru-RU" sz="3200" b="1" smtClean="0">
                <a:solidFill>
                  <a:schemeClr val="bg1"/>
                </a:solidFill>
                <a:latin typeface="Century Gothic" pitchFamily="34" charset="0"/>
              </a:rPr>
              <a:t>СОСТАВ</a:t>
            </a:r>
            <a:br>
              <a:rPr lang="ru-RU" altLang="ru-RU" sz="3200" b="1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3200" b="1" smtClean="0">
                <a:solidFill>
                  <a:schemeClr val="bg1"/>
                </a:solidFill>
                <a:latin typeface="Century Gothic" pitchFamily="34" charset="0"/>
              </a:rPr>
              <a:t>ПОПЕЧИТЕЛЬСКОГО СОВЕТА</a:t>
            </a:r>
            <a:endParaRPr lang="ru-RU" altLang="ru-RU" sz="3200" b="1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6148" name="Picture 2" descr="C:\Users\Stella.Ibraeva\Desktop\proekty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852738"/>
            <a:ext cx="2735263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3"/>
          <p:cNvSpPr>
            <a:spLocks noChangeArrowheads="1"/>
          </p:cNvSpPr>
          <p:nvPr/>
        </p:nvSpPr>
        <p:spPr bwMode="auto">
          <a:xfrm>
            <a:off x="349250" y="1916113"/>
            <a:ext cx="4265613" cy="138588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0">
                <a:latin typeface="Century Gothic" pitchFamily="34" charset="0"/>
              </a:rPr>
              <a:t>Число членов </a:t>
            </a:r>
            <a:r>
              <a:rPr lang="kk-KZ" sz="1400" b="0">
                <a:latin typeface="Century Gothic" pitchFamily="34" charset="0"/>
              </a:rPr>
              <a:t>является</a:t>
            </a:r>
            <a:r>
              <a:rPr lang="ru-RU" sz="1400" b="0">
                <a:latin typeface="Century Gothic" pitchFamily="34" charset="0"/>
              </a:rPr>
              <a:t> нечетным и составля</a:t>
            </a:r>
            <a:r>
              <a:rPr lang="kk-KZ" sz="1400" b="0">
                <a:latin typeface="Century Gothic" pitchFamily="34" charset="0"/>
              </a:rPr>
              <a:t>ет </a:t>
            </a:r>
          </a:p>
          <a:p>
            <a:pPr algn="ctr"/>
            <a:r>
              <a:rPr lang="ru-RU" sz="1400" i="1">
                <a:solidFill>
                  <a:srgbClr val="C00000"/>
                </a:solidFill>
                <a:latin typeface="Century Gothic" pitchFamily="34" charset="0"/>
              </a:rPr>
              <a:t>не менее девяти человек</a:t>
            </a:r>
            <a:r>
              <a:rPr lang="ru-RU" sz="1400" b="0">
                <a:latin typeface="Century Gothic" pitchFamily="34" charset="0"/>
              </a:rPr>
              <a:t>, </a:t>
            </a:r>
          </a:p>
          <a:p>
            <a:pPr algn="ctr"/>
            <a:r>
              <a:rPr lang="ru-RU" sz="1400" b="0">
                <a:latin typeface="Century Gothic" pitchFamily="34" charset="0"/>
              </a:rPr>
              <a:t>не находящихся в отношениях близкого родства и свойства друг с другом и руководителем данной организации образования</a:t>
            </a:r>
            <a:endParaRPr lang="ru-RU" sz="1400">
              <a:latin typeface="Century Gothic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16013" y="404813"/>
            <a:ext cx="7807325" cy="1184275"/>
          </a:xfrm>
        </p:spPr>
        <p:txBody>
          <a:bodyPr/>
          <a:lstStyle/>
          <a:p>
            <a:pPr algn="ctr">
              <a:defRPr/>
            </a:pPr>
            <a:r>
              <a:rPr lang="ru-RU" altLang="ru-RU" sz="3200" dirty="0" smtClean="0">
                <a:solidFill>
                  <a:schemeClr val="bg1"/>
                </a:solidFill>
                <a:latin typeface="Century Gothic" pitchFamily="34" charset="0"/>
              </a:rPr>
              <a:t>СОСТАВ</a:t>
            </a:r>
            <a:br>
              <a:rPr lang="ru-RU" altLang="ru-RU" sz="3200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altLang="ru-RU" sz="3200" dirty="0" smtClean="0">
                <a:solidFill>
                  <a:schemeClr val="bg1"/>
                </a:solidFill>
                <a:latin typeface="Century Gothic" pitchFamily="34" charset="0"/>
              </a:rPr>
              <a:t>Попечительского совета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1844674"/>
            <a:ext cx="4096643" cy="5078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0" dirty="0">
                <a:latin typeface="Century Gothic" panose="020B0502020202020204" pitchFamily="34" charset="0"/>
              </a:rPr>
              <a:t>Число членов </a:t>
            </a:r>
            <a:r>
              <a:rPr lang="kk-KZ" sz="1800" b="0" dirty="0">
                <a:latin typeface="Century Gothic" panose="020B0502020202020204" pitchFamily="34" charset="0"/>
              </a:rPr>
              <a:t>является</a:t>
            </a:r>
            <a:r>
              <a:rPr lang="ru-RU" sz="1800" b="0" dirty="0">
                <a:latin typeface="Century Gothic" panose="020B0502020202020204" pitchFamily="34" charset="0"/>
              </a:rPr>
              <a:t> </a:t>
            </a:r>
            <a:r>
              <a:rPr lang="ru-RU" sz="18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нечетным и </a:t>
            </a:r>
            <a:r>
              <a:rPr lang="ru-RU" sz="1800" i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составля</a:t>
            </a:r>
            <a:r>
              <a:rPr lang="kk-KZ" sz="18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ет </a:t>
            </a:r>
          </a:p>
          <a:p>
            <a:pPr algn="ctr">
              <a:defRPr/>
            </a:pPr>
            <a:r>
              <a:rPr lang="ru-RU" sz="18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не менее девяти человек</a:t>
            </a:r>
            <a:r>
              <a:rPr lang="ru-RU" sz="1800" dirty="0">
                <a:latin typeface="Century Gothic" panose="020B0502020202020204" pitchFamily="34" charset="0"/>
              </a:rPr>
              <a:t>, </a:t>
            </a:r>
          </a:p>
          <a:p>
            <a:pPr algn="ctr">
              <a:defRPr/>
            </a:pPr>
            <a:r>
              <a:rPr lang="ru-RU" sz="1800" b="0" dirty="0">
                <a:latin typeface="Century Gothic" panose="020B0502020202020204" pitchFamily="34" charset="0"/>
              </a:rPr>
              <a:t>не находящихся в отношениях близкого родства и свойства </a:t>
            </a:r>
          </a:p>
          <a:p>
            <a:pPr algn="ctr">
              <a:defRPr/>
            </a:pPr>
            <a:r>
              <a:rPr lang="ru-RU" sz="1800" b="0" dirty="0">
                <a:latin typeface="Century Gothic" panose="020B0502020202020204" pitchFamily="34" charset="0"/>
              </a:rPr>
              <a:t>друг с другом </a:t>
            </a:r>
          </a:p>
          <a:p>
            <a:pPr algn="ctr">
              <a:defRPr/>
            </a:pPr>
            <a:r>
              <a:rPr lang="ru-RU" sz="1800" b="0" dirty="0">
                <a:latin typeface="Century Gothic" panose="020B0502020202020204" pitchFamily="34" charset="0"/>
              </a:rPr>
              <a:t>и руководителем данной организации образования. Срок полномочий членов Попечительского совета составляет </a:t>
            </a:r>
            <a:r>
              <a:rPr lang="ru-RU" sz="18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три года </a:t>
            </a:r>
            <a:r>
              <a:rPr lang="ru-RU" sz="1800" b="0" dirty="0" smtClean="0">
                <a:latin typeface="Century Gothic" panose="020B0502020202020204" pitchFamily="34" charset="0"/>
              </a:rPr>
              <a:t>. </a:t>
            </a:r>
            <a:endParaRPr lang="ru-RU" sz="1800" b="0" dirty="0"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ru-RU" sz="1800" b="0" dirty="0">
                <a:latin typeface="Century Gothic" panose="020B0502020202020204" pitchFamily="34" charset="0"/>
              </a:rPr>
              <a:t>Члены не входят в штат работников данной организации </a:t>
            </a:r>
            <a:r>
              <a:rPr lang="ru-RU" sz="1800" b="0" dirty="0" smtClean="0">
                <a:latin typeface="Century Gothic" panose="020B0502020202020204" pitchFamily="34" charset="0"/>
              </a:rPr>
              <a:t>образования. </a:t>
            </a:r>
            <a:r>
              <a:rPr lang="ru-RU" sz="1800" dirty="0" smtClean="0">
                <a:latin typeface="Century Gothic" panose="020B0502020202020204" pitchFamily="34" charset="0"/>
              </a:rPr>
              <a:t>Полномочия ПС , созданного в опорной школе (ресурсном центре) распространяются и на МКШ, закрепленные за ней</a:t>
            </a:r>
            <a:r>
              <a:rPr lang="ru-RU" sz="1800" b="0" dirty="0" smtClean="0">
                <a:latin typeface="Century Gothic" panose="020B0502020202020204" pitchFamily="34" charset="0"/>
              </a:rPr>
              <a:t>.</a:t>
            </a:r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7173" name="Прямоугольник 6"/>
          <p:cNvSpPr>
            <a:spLocks noChangeArrowheads="1"/>
          </p:cNvSpPr>
          <p:nvPr/>
        </p:nvSpPr>
        <p:spPr bwMode="auto">
          <a:xfrm>
            <a:off x="107504" y="3717032"/>
            <a:ext cx="4497834" cy="267765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0" dirty="0">
                <a:latin typeface="Century Gothic" pitchFamily="34" charset="0"/>
              </a:rPr>
              <a:t>Количество членов, </a:t>
            </a:r>
          </a:p>
          <a:p>
            <a:pPr algn="ctr"/>
            <a:r>
              <a:rPr lang="ru-RU" sz="1400" b="0" dirty="0">
                <a:latin typeface="Century Gothic" pitchFamily="34" charset="0"/>
              </a:rPr>
              <a:t>являющихся представителями государственных органов, </a:t>
            </a:r>
          </a:p>
          <a:p>
            <a:r>
              <a:rPr lang="ru-RU" sz="1400" i="1" dirty="0">
                <a:solidFill>
                  <a:srgbClr val="C00000"/>
                </a:solidFill>
                <a:latin typeface="Century Gothic" pitchFamily="34" charset="0"/>
              </a:rPr>
              <a:t>не </a:t>
            </a:r>
            <a:r>
              <a:rPr lang="ru-RU" sz="1400" i="1" dirty="0" err="1">
                <a:solidFill>
                  <a:srgbClr val="C00000"/>
                </a:solidFill>
                <a:latin typeface="Century Gothic" pitchFamily="34" charset="0"/>
              </a:rPr>
              <a:t>превыша</a:t>
            </a:r>
            <a:r>
              <a:rPr lang="kk-KZ" sz="1400" i="1" dirty="0">
                <a:solidFill>
                  <a:srgbClr val="C00000"/>
                </a:solidFill>
                <a:latin typeface="Century Gothic" pitchFamily="34" charset="0"/>
              </a:rPr>
              <a:t>ет </a:t>
            </a:r>
            <a:r>
              <a:rPr lang="ru-RU" sz="1400" i="1" dirty="0">
                <a:solidFill>
                  <a:srgbClr val="C00000"/>
                </a:solidFill>
                <a:latin typeface="Century Gothic" pitchFamily="34" charset="0"/>
              </a:rPr>
              <a:t>трех </a:t>
            </a:r>
            <a:r>
              <a:rPr lang="ru-RU" sz="1400" i="1" dirty="0" smtClean="0">
                <a:solidFill>
                  <a:srgbClr val="C00000"/>
                </a:solidFill>
                <a:latin typeface="Century Gothic" pitchFamily="34" charset="0"/>
              </a:rPr>
              <a:t>человек. </a:t>
            </a:r>
          </a:p>
          <a:p>
            <a:r>
              <a:rPr lang="ru-RU" sz="1400" dirty="0" smtClean="0"/>
              <a:t>Секретарь </a:t>
            </a:r>
            <a:r>
              <a:rPr lang="ru-RU" sz="1400" dirty="0"/>
              <a:t>Попечительского совета назначается из числа работников организации образования и не является членом Попечительского совета.</a:t>
            </a:r>
          </a:p>
          <a:p>
            <a:r>
              <a:rPr lang="en-US" sz="1400" dirty="0"/>
              <a:t>     </a:t>
            </a:r>
            <a:r>
              <a:rPr lang="ru-RU" sz="1400" dirty="0"/>
              <a:t> Секретарь Попечительского совета обеспечивает подготовку, проведение, оформление материалов и протоколов заседаний Попечительского совета.</a:t>
            </a:r>
          </a:p>
          <a:p>
            <a:pPr algn="ctr"/>
            <a:endParaRPr lang="ru-RU" sz="1400" i="1" dirty="0">
              <a:solidFill>
                <a:srgbClr val="C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187450" y="404813"/>
            <a:ext cx="8064500" cy="1198562"/>
          </a:xfrm>
        </p:spPr>
        <p:txBody>
          <a:bodyPr/>
          <a:lstStyle/>
          <a:p>
            <a:r>
              <a:rPr lang="ru-RU" altLang="ru-RU" sz="3200" b="1" smtClean="0">
                <a:solidFill>
                  <a:schemeClr val="bg1"/>
                </a:solidFill>
                <a:latin typeface="Century Gothic" pitchFamily="34" charset="0"/>
              </a:rPr>
              <a:t>НАПРАВЛЕНИЯ РАБОТЫ</a:t>
            </a:r>
            <a:br>
              <a:rPr lang="ru-RU" altLang="ru-RU" sz="3200" b="1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altLang="ru-RU" sz="3200" b="1" smtClean="0">
                <a:solidFill>
                  <a:schemeClr val="bg1"/>
                </a:solidFill>
                <a:latin typeface="Century Gothic" pitchFamily="34" charset="0"/>
              </a:rPr>
              <a:t>ПОПЕЧИТЕЛЬСКОГО СОВЕТА</a:t>
            </a:r>
            <a:endParaRPr lang="ru-RU" altLang="ru-RU" sz="320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250825" y="1773238"/>
            <a:ext cx="4897438" cy="4987925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700" b="1" i="1" dirty="0" smtClean="0">
                <a:solidFill>
                  <a:srgbClr val="C00000"/>
                </a:solidFill>
                <a:latin typeface="Century Gothic" pitchFamily="34" charset="0"/>
              </a:rPr>
              <a:t>Оказание помощи </a:t>
            </a:r>
            <a:r>
              <a:rPr lang="ru-RU" altLang="ru-RU" sz="1700" dirty="0" smtClean="0">
                <a:latin typeface="Century Gothic" pitchFamily="34" charset="0"/>
              </a:rPr>
              <a:t>организации образования в проведении образовательных, социально-культурных, оздоровительных, развивающих мероприятий.</a:t>
            </a: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700" dirty="0" smtClean="0">
              <a:latin typeface="Century Gothic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700" dirty="0" smtClean="0">
                <a:latin typeface="Century Gothic" pitchFamily="34" charset="0"/>
              </a:rPr>
              <a:t>Улучшение бытовых условий и трудоустройство обучающихся                             </a:t>
            </a:r>
            <a:r>
              <a:rPr lang="ru-RU" altLang="ru-RU" sz="1700" b="1" i="1" dirty="0" smtClean="0">
                <a:solidFill>
                  <a:srgbClr val="C00000"/>
                </a:solidFill>
                <a:latin typeface="Century Gothic" pitchFamily="34" charset="0"/>
              </a:rPr>
              <a:t>из социально уязвимых слоев населения.</a:t>
            </a: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700" b="1" i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700" dirty="0" smtClean="0">
                <a:latin typeface="Century Gothic" pitchFamily="34" charset="0"/>
              </a:rPr>
              <a:t>Внесение предложений, направленных на </a:t>
            </a:r>
            <a:r>
              <a:rPr lang="ru-RU" altLang="ru-RU" sz="1700" b="1" i="1" dirty="0" smtClean="0">
                <a:solidFill>
                  <a:srgbClr val="C00000"/>
                </a:solidFill>
                <a:latin typeface="Century Gothic" pitchFamily="34" charset="0"/>
              </a:rPr>
              <a:t>устранение недостатков</a:t>
            </a:r>
            <a:r>
              <a:rPr lang="ru-RU" altLang="ru-RU" sz="1700" b="1" dirty="0" smtClean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ru-RU" altLang="ru-RU" sz="1700" dirty="0" smtClean="0">
                <a:latin typeface="Century Gothic" pitchFamily="34" charset="0"/>
              </a:rPr>
              <a:t>в деятельности организации образования.</a:t>
            </a: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700" dirty="0" smtClean="0">
              <a:latin typeface="Century Gothic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700" b="1" i="1" dirty="0" smtClean="0">
                <a:solidFill>
                  <a:srgbClr val="C00000"/>
                </a:solidFill>
                <a:latin typeface="Century Gothic" pitchFamily="34" charset="0"/>
              </a:rPr>
              <a:t>Заслушивание отчета </a:t>
            </a:r>
            <a:r>
              <a:rPr lang="ru-RU" altLang="ru-RU" sz="1700" dirty="0" smtClean="0">
                <a:latin typeface="Century Gothic" pitchFamily="34" charset="0"/>
              </a:rPr>
              <a:t>организации образования перед Попечительским советом.</a:t>
            </a:r>
          </a:p>
        </p:txBody>
      </p:sp>
      <p:pic>
        <p:nvPicPr>
          <p:cNvPr id="8196" name="Picture 2" descr="C:\Users\Stella.Ibraeva\Desktop\social-network-communities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063" y="4149725"/>
            <a:ext cx="3525837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Прямоугольник 4"/>
          <p:cNvSpPr>
            <a:spLocks noChangeArrowheads="1"/>
          </p:cNvSpPr>
          <p:nvPr/>
        </p:nvSpPr>
        <p:spPr bwMode="auto">
          <a:xfrm>
            <a:off x="5292725" y="1773238"/>
            <a:ext cx="3541713" cy="193833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0">
                <a:latin typeface="Century Gothic" pitchFamily="34" charset="0"/>
              </a:rPr>
              <a:t>Выполнение членами Попечительского совета своих полномочий осуществляется </a:t>
            </a:r>
          </a:p>
          <a:p>
            <a:pPr algn="ctr"/>
            <a:r>
              <a:rPr lang="ru-RU" sz="2000" i="1">
                <a:solidFill>
                  <a:srgbClr val="C00000"/>
                </a:solidFill>
                <a:latin typeface="Century Gothic" pitchFamily="34" charset="0"/>
              </a:rPr>
              <a:t>на безвозмездной основе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476375" y="549275"/>
            <a:ext cx="7375525" cy="1027113"/>
          </a:xfrm>
        </p:spPr>
        <p:txBody>
          <a:bodyPr/>
          <a:lstStyle/>
          <a:p>
            <a:r>
              <a:rPr lang="ru-RU" altLang="ru-RU" sz="2800" b="1" smtClean="0">
                <a:solidFill>
                  <a:schemeClr val="bg1"/>
                </a:solidFill>
                <a:latin typeface="Century Gothic" pitchFamily="34" charset="0"/>
              </a:rPr>
              <a:t>ПОЛНОМОЧИЯ</a:t>
            </a:r>
            <a:br>
              <a:rPr lang="ru-RU" altLang="ru-RU" sz="2800" b="1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altLang="ru-RU" sz="2800" b="1" smtClean="0">
                <a:solidFill>
                  <a:schemeClr val="bg1"/>
                </a:solidFill>
                <a:latin typeface="Century Gothic" pitchFamily="34" charset="0"/>
              </a:rPr>
              <a:t>ПОПЕЧИТЕЛЬСКОГО СОВЕТА</a:t>
            </a:r>
            <a:endParaRPr lang="ru-RU" altLang="ru-RU" sz="280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9219" name="Picture 4" descr="C:\Users\Stella.Ibraeva\Desktop\231d7f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288" y="1916113"/>
            <a:ext cx="2597150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79388" y="1916113"/>
            <a:ext cx="6048375" cy="2555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arenR"/>
              <a:defRPr/>
            </a:pPr>
            <a:r>
              <a:rPr lang="ru-RU" sz="1600" b="0" dirty="0">
                <a:latin typeface="Century Gothic" panose="020B0502020202020204" pitchFamily="34" charset="0"/>
              </a:rPr>
              <a:t>осуществляет </a:t>
            </a:r>
            <a:r>
              <a:rPr lang="ru-RU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общественный контроль </a:t>
            </a:r>
            <a:r>
              <a:rPr lang="ru-RU" sz="1600" b="0" dirty="0">
                <a:latin typeface="Century Gothic" panose="020B0502020202020204" pitchFamily="34" charset="0"/>
              </a:rPr>
              <a:t>за соблюдением прав </a:t>
            </a:r>
            <a:r>
              <a:rPr lang="kk-KZ" sz="1600" b="0" dirty="0">
                <a:latin typeface="Century Gothic" panose="020B0502020202020204" pitchFamily="34" charset="0"/>
              </a:rPr>
              <a:t>обучающихся и воспитанников организации образования</a:t>
            </a:r>
            <a:r>
              <a:rPr lang="ru-RU" sz="1600" b="0" dirty="0">
                <a:latin typeface="Century Gothic" panose="020B0502020202020204" pitchFamily="34" charset="0"/>
              </a:rPr>
              <a:t>, а также за  расходованием благотворительной помощи, поступающих на счет образовательных учреждений;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1600" b="0" dirty="0">
                <a:latin typeface="Century Gothic" panose="020B0502020202020204" pitchFamily="34" charset="0"/>
              </a:rPr>
              <a:t>вырабатывает предложения о внесении изменений и/или дополнений в </a:t>
            </a:r>
            <a:r>
              <a:rPr lang="ru-RU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устав организации </a:t>
            </a:r>
            <a:r>
              <a:rPr lang="ru-RU" sz="1600" b="0" dirty="0">
                <a:latin typeface="Century Gothic" panose="020B0502020202020204" pitchFamily="34" charset="0"/>
              </a:rPr>
              <a:t>образования;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1600" b="0" dirty="0">
                <a:latin typeface="Century Gothic" panose="020B0502020202020204" pitchFamily="34" charset="0"/>
              </a:rPr>
              <a:t>вырабатывает рекомендации по приоритетным направлениям развития организации образования;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92275" y="4724400"/>
            <a:ext cx="7200900" cy="181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1600" b="0" dirty="0">
                <a:latin typeface="Century Gothic" panose="020B0502020202020204" pitchFamily="34" charset="0"/>
              </a:rPr>
              <a:t>4) вырабатывает предложения по совершенствованию мер по вопросам </a:t>
            </a:r>
            <a:r>
              <a:rPr lang="kk-KZ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устройства детей-сирот</a:t>
            </a:r>
            <a:r>
              <a:rPr lang="kk-KZ" sz="1600" b="0" dirty="0">
                <a:latin typeface="Century Gothic" panose="020B0502020202020204" pitchFamily="34" charset="0"/>
              </a:rPr>
              <a:t> и детей, оставшихся без попечения родителей в семьи казахстанских граждан;</a:t>
            </a:r>
          </a:p>
          <a:p>
            <a:pPr>
              <a:defRPr/>
            </a:pPr>
            <a:endParaRPr lang="ru-RU" sz="1600" b="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kk-KZ" sz="1600" b="0" dirty="0">
                <a:latin typeface="Century Gothic" panose="020B0502020202020204" pitchFamily="34" charset="0"/>
              </a:rPr>
              <a:t>5) </a:t>
            </a:r>
            <a:r>
              <a:rPr lang="ru-RU" sz="1600" b="0" dirty="0">
                <a:latin typeface="Century Gothic" panose="020B0502020202020204" pitchFamily="34" charset="0"/>
              </a:rPr>
              <a:t>участвует в</a:t>
            </a:r>
            <a:r>
              <a:rPr lang="kk-KZ" sz="1600" b="0" dirty="0">
                <a:latin typeface="Century Gothic" panose="020B0502020202020204" pitchFamily="34" charset="0"/>
              </a:rPr>
              <a:t> </a:t>
            </a:r>
            <a:r>
              <a:rPr lang="kk-KZ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распределении финансовых средств</a:t>
            </a:r>
            <a:r>
              <a:rPr lang="kk-KZ" sz="1600" b="0" dirty="0">
                <a:latin typeface="Century Gothic" panose="020B0502020202020204" pitchFamily="34" charset="0"/>
              </a:rPr>
              <a:t>, поступивших в организацию образования в виде благотворительной помощи</a:t>
            </a:r>
            <a:r>
              <a:rPr lang="ru-RU" sz="1600" b="0" dirty="0">
                <a:latin typeface="Century Gothic" panose="020B0502020202020204" pitchFamily="34" charset="0"/>
              </a:rPr>
              <a:t> и принимает </a:t>
            </a:r>
            <a:r>
              <a:rPr lang="ru-RU" sz="1600" b="0" dirty="0" err="1">
                <a:latin typeface="Century Gothic" panose="020B0502020202020204" pitchFamily="34" charset="0"/>
              </a:rPr>
              <a:t>решени</a:t>
            </a:r>
            <a:r>
              <a:rPr lang="kk-KZ" sz="1600" b="0" dirty="0">
                <a:latin typeface="Century Gothic" panose="020B0502020202020204" pitchFamily="34" charset="0"/>
              </a:rPr>
              <a:t>е о его </a:t>
            </a:r>
            <a:r>
              <a:rPr lang="ru-RU" sz="1600" b="0" dirty="0">
                <a:latin typeface="Century Gothic" panose="020B0502020202020204" pitchFamily="34" charset="0"/>
              </a:rPr>
              <a:t>целевом расходовании.</a:t>
            </a:r>
          </a:p>
        </p:txBody>
      </p:sp>
      <p:sp>
        <p:nvSpPr>
          <p:cNvPr id="9222" name="Выгнутая влево стрелка 6"/>
          <p:cNvSpPr>
            <a:spLocks noChangeArrowheads="1"/>
          </p:cNvSpPr>
          <p:nvPr/>
        </p:nvSpPr>
        <p:spPr bwMode="auto">
          <a:xfrm>
            <a:off x="468313" y="4581525"/>
            <a:ext cx="1008062" cy="1439863"/>
          </a:xfrm>
          <a:prstGeom prst="curvedRightArrow">
            <a:avLst>
              <a:gd name="adj1" fmla="val 24996"/>
              <a:gd name="adj2" fmla="val 49992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476375" y="549275"/>
            <a:ext cx="7375525" cy="1027113"/>
          </a:xfrm>
        </p:spPr>
        <p:txBody>
          <a:bodyPr/>
          <a:lstStyle/>
          <a:p>
            <a:r>
              <a:rPr lang="ru-RU" altLang="ru-RU" sz="2800" b="1" smtClean="0">
                <a:solidFill>
                  <a:schemeClr val="bg1"/>
                </a:solidFill>
                <a:latin typeface="Century Gothic" pitchFamily="34" charset="0"/>
              </a:rPr>
              <a:t>ПОЛНОМОЧИЯ</a:t>
            </a:r>
            <a:br>
              <a:rPr lang="ru-RU" altLang="ru-RU" sz="2800" b="1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altLang="ru-RU" sz="2800" b="1" smtClean="0">
                <a:solidFill>
                  <a:schemeClr val="bg1"/>
                </a:solidFill>
                <a:latin typeface="Century Gothic" pitchFamily="34" charset="0"/>
              </a:rPr>
              <a:t>ПОПЕЧИТЕЛЬСКОГО СОВЕТА</a:t>
            </a:r>
            <a:endParaRPr lang="ru-RU" altLang="ru-RU" sz="280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838763"/>
            <a:ext cx="5759450" cy="181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1600" b="0" dirty="0">
                <a:latin typeface="Century Gothic" panose="020B0502020202020204" pitchFamily="34" charset="0"/>
              </a:rPr>
              <a:t>6</a:t>
            </a:r>
            <a:r>
              <a:rPr lang="ru-RU" sz="1600" b="0" dirty="0">
                <a:latin typeface="Century Gothic" panose="020B0502020202020204" pitchFamily="34" charset="0"/>
              </a:rPr>
              <a:t>) вырабатывает предложения при </a:t>
            </a:r>
            <a:r>
              <a:rPr lang="ru-RU" sz="1600" i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формировани</a:t>
            </a:r>
            <a:r>
              <a:rPr lang="kk-KZ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и</a:t>
            </a:r>
            <a:r>
              <a:rPr lang="ru-RU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 бюджета </a:t>
            </a:r>
            <a:r>
              <a:rPr lang="ru-RU" sz="1600" b="0" dirty="0">
                <a:latin typeface="Century Gothic" panose="020B0502020202020204" pitchFamily="34" charset="0"/>
              </a:rPr>
              <a:t>организации образования;</a:t>
            </a:r>
          </a:p>
          <a:p>
            <a:pPr algn="just">
              <a:defRPr/>
            </a:pPr>
            <a:r>
              <a:rPr lang="kk-KZ" sz="1600" b="0" dirty="0">
                <a:latin typeface="Century Gothic" panose="020B0502020202020204" pitchFamily="34" charset="0"/>
              </a:rPr>
              <a:t>7</a:t>
            </a:r>
            <a:r>
              <a:rPr lang="ru-RU" sz="1600" b="0" dirty="0">
                <a:latin typeface="Century Gothic" panose="020B0502020202020204" pitchFamily="34" charset="0"/>
              </a:rPr>
              <a:t>) вносит предложения </a:t>
            </a:r>
            <a:r>
              <a:rPr lang="kk-KZ" sz="1600" b="0" dirty="0">
                <a:latin typeface="Century Gothic" panose="020B0502020202020204" pitchFamily="34" charset="0"/>
              </a:rPr>
              <a:t>у</a:t>
            </a:r>
            <a:r>
              <a:rPr lang="ru-RU" sz="1600" b="0" dirty="0" err="1">
                <a:latin typeface="Century Gothic" panose="020B0502020202020204" pitchFamily="34" charset="0"/>
              </a:rPr>
              <a:t>полномоченн</a:t>
            </a:r>
            <a:r>
              <a:rPr lang="kk-KZ" sz="1600" b="0" dirty="0">
                <a:latin typeface="Century Gothic" panose="020B0502020202020204" pitchFamily="34" charset="0"/>
              </a:rPr>
              <a:t>ому</a:t>
            </a:r>
            <a:r>
              <a:rPr lang="ru-RU" sz="1600" b="0" dirty="0">
                <a:latin typeface="Century Gothic" panose="020B0502020202020204" pitchFamily="34" charset="0"/>
              </a:rPr>
              <a:t> орган</a:t>
            </a:r>
            <a:r>
              <a:rPr lang="kk-KZ" sz="1600" b="0" dirty="0">
                <a:latin typeface="Century Gothic" panose="020B0502020202020204" pitchFamily="34" charset="0"/>
              </a:rPr>
              <a:t>у</a:t>
            </a:r>
            <a:r>
              <a:rPr lang="ru-RU" sz="1600" b="0" dirty="0">
                <a:latin typeface="Century Gothic" panose="020B0502020202020204" pitchFamily="34" charset="0"/>
              </a:rPr>
              <a:t> соответствующей отрасли </a:t>
            </a:r>
            <a:r>
              <a:rPr lang="kk-KZ" sz="1600" b="0" dirty="0">
                <a:latin typeface="Century Gothic" panose="020B0502020202020204" pitchFamily="34" charset="0"/>
              </a:rPr>
              <a:t>или местному исполнительному органу в области образования </a:t>
            </a:r>
            <a:r>
              <a:rPr lang="ru-RU" sz="1600" b="0" dirty="0">
                <a:latin typeface="Century Gothic" panose="020B0502020202020204" pitchFamily="34" charset="0"/>
              </a:rPr>
              <a:t>об устранении выявленных Попечительским советом </a:t>
            </a:r>
            <a:r>
              <a:rPr lang="ru-RU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недостатков в работе </a:t>
            </a:r>
            <a:r>
              <a:rPr lang="ru-RU" sz="1600" b="0" dirty="0">
                <a:latin typeface="Century Gothic" panose="020B0502020202020204" pitchFamily="34" charset="0"/>
              </a:rPr>
              <a:t>организации образования;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4475" y="3671450"/>
            <a:ext cx="8720138" cy="25542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1600" b="0" dirty="0">
                <a:latin typeface="Century Gothic" panose="020B0502020202020204" pitchFamily="34" charset="0"/>
              </a:rPr>
              <a:t>8</a:t>
            </a:r>
            <a:r>
              <a:rPr lang="ru-RU" sz="1600" b="0" dirty="0">
                <a:latin typeface="Century Gothic" panose="020B0502020202020204" pitchFamily="34" charset="0"/>
              </a:rPr>
              <a:t>) заслушивает </a:t>
            </a:r>
            <a:r>
              <a:rPr lang="ru-RU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отчеты руководителя</a:t>
            </a:r>
            <a:r>
              <a:rPr lang="ru-RU" sz="1600" b="0" dirty="0">
                <a:latin typeface="Century Gothic" panose="020B0502020202020204" pitchFamily="34" charset="0"/>
              </a:rPr>
              <a:t> организации образования о деятельности организации образования, в том числе </a:t>
            </a:r>
            <a:r>
              <a:rPr lang="kk-KZ" sz="1600" b="0" dirty="0">
                <a:latin typeface="Century Gothic" panose="020B0502020202020204" pitchFamily="34" charset="0"/>
              </a:rPr>
              <a:t>о качественном предоставлении образовательных услуг, </a:t>
            </a:r>
            <a:r>
              <a:rPr lang="ru-RU" sz="1600" b="0" dirty="0">
                <a:latin typeface="Century Gothic" panose="020B0502020202020204" pitchFamily="34" charset="0"/>
              </a:rPr>
              <a:t>о</a:t>
            </a:r>
            <a:r>
              <a:rPr lang="kk-KZ" sz="1600" b="0" dirty="0">
                <a:latin typeface="Century Gothic" panose="020B0502020202020204" pitchFamily="34" charset="0"/>
              </a:rPr>
              <a:t>б</a:t>
            </a:r>
            <a:r>
              <a:rPr lang="ru-RU" sz="1600" b="0" dirty="0">
                <a:latin typeface="Century Gothic" panose="020B0502020202020204" pitchFamily="34" charset="0"/>
              </a:rPr>
              <a:t> </a:t>
            </a:r>
            <a:r>
              <a:rPr lang="ru-RU" sz="1600" b="0" dirty="0" err="1">
                <a:latin typeface="Century Gothic" panose="020B0502020202020204" pitchFamily="34" charset="0"/>
              </a:rPr>
              <a:t>использовани</a:t>
            </a:r>
            <a:r>
              <a:rPr lang="kk-KZ" sz="1600" b="0" dirty="0">
                <a:latin typeface="Century Gothic" panose="020B0502020202020204" pitchFamily="34" charset="0"/>
              </a:rPr>
              <a:t>и</a:t>
            </a:r>
            <a:r>
              <a:rPr lang="ru-RU" sz="1600" b="0" dirty="0">
                <a:latin typeface="Century Gothic" panose="020B0502020202020204" pitchFamily="34" charset="0"/>
              </a:rPr>
              <a:t> благотворительной помощи</a:t>
            </a:r>
            <a:r>
              <a:rPr lang="kk-KZ" sz="1600" b="0" dirty="0">
                <a:latin typeface="Century Gothic" panose="020B0502020202020204" pitchFamily="34" charset="0"/>
              </a:rPr>
              <a:t> и принимаемых мерах по устройству детей-сирот и детей, оставшихся без попечения родителей в семьи казахстанских граждан</a:t>
            </a:r>
            <a:r>
              <a:rPr lang="ru-RU" sz="1600" b="0" dirty="0">
                <a:latin typeface="Century Gothic" panose="020B0502020202020204" pitchFamily="34" charset="0"/>
              </a:rPr>
              <a:t>;</a:t>
            </a:r>
          </a:p>
          <a:p>
            <a:pPr algn="just">
              <a:defRPr/>
            </a:pPr>
            <a:r>
              <a:rPr lang="kk-KZ" sz="1600" b="0" dirty="0">
                <a:latin typeface="Century Gothic" panose="020B0502020202020204" pitchFamily="34" charset="0"/>
              </a:rPr>
              <a:t>9</a:t>
            </a:r>
            <a:r>
              <a:rPr lang="ru-RU" sz="1600" b="0" dirty="0">
                <a:latin typeface="Century Gothic" panose="020B0502020202020204" pitchFamily="34" charset="0"/>
              </a:rPr>
              <a:t>) </a:t>
            </a:r>
            <a:r>
              <a:rPr lang="kk-KZ" sz="1600" b="0" dirty="0">
                <a:latin typeface="Century Gothic" panose="020B0502020202020204" pitchFamily="34" charset="0"/>
              </a:rPr>
              <a:t>участвует в </a:t>
            </a:r>
            <a:r>
              <a:rPr lang="kk-KZ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конференциях, совещаниях, семинарах </a:t>
            </a:r>
            <a:r>
              <a:rPr lang="kk-KZ" sz="1600" b="0" dirty="0">
                <a:latin typeface="Century Gothic" panose="020B0502020202020204" pitchFamily="34" charset="0"/>
              </a:rPr>
              <a:t>по вопросам деятельности организаций образования;</a:t>
            </a:r>
            <a:endParaRPr lang="ru-RU" sz="1600" b="0" dirty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ru-RU" sz="1600" b="0" dirty="0">
                <a:latin typeface="Century Gothic" panose="020B0502020202020204" pitchFamily="34" charset="0"/>
              </a:rPr>
              <a:t>1</a:t>
            </a:r>
            <a:r>
              <a:rPr lang="kk-KZ" sz="1600" b="0" dirty="0">
                <a:latin typeface="Century Gothic" panose="020B0502020202020204" pitchFamily="34" charset="0"/>
              </a:rPr>
              <a:t>0</a:t>
            </a:r>
            <a:r>
              <a:rPr lang="ru-RU" sz="1600" b="0" dirty="0">
                <a:latin typeface="Century Gothic" panose="020B0502020202020204" pitchFamily="34" charset="0"/>
              </a:rPr>
              <a:t>) знакомится  с деятельностью организации образования, </a:t>
            </a:r>
            <a:r>
              <a:rPr lang="ru-RU" sz="16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условиями, предоставленными обучающимся </a:t>
            </a:r>
            <a:r>
              <a:rPr lang="ru-RU" sz="1600" b="0" dirty="0">
                <a:latin typeface="Century Gothic" panose="020B0502020202020204" pitchFamily="34" charset="0"/>
              </a:rPr>
              <a:t>и воспитанникам организации образования, проводят с ними беседу в присутствии психолога организации </a:t>
            </a:r>
            <a:r>
              <a:rPr lang="ru-RU" sz="1600" b="0" dirty="0" smtClean="0">
                <a:latin typeface="Century Gothic" panose="020B0502020202020204" pitchFamily="34" charset="0"/>
              </a:rPr>
              <a:t>образования.</a:t>
            </a:r>
            <a:endParaRPr lang="ru-RU" sz="1600" b="0" dirty="0">
              <a:latin typeface="Century Gothic" panose="020B0502020202020204" pitchFamily="34" charset="0"/>
            </a:endParaRPr>
          </a:p>
        </p:txBody>
      </p:sp>
      <p:sp>
        <p:nvSpPr>
          <p:cNvPr id="10246" name="Выгнутая вправо стрелка 2"/>
          <p:cNvSpPr>
            <a:spLocks noChangeArrowheads="1"/>
          </p:cNvSpPr>
          <p:nvPr/>
        </p:nvSpPr>
        <p:spPr bwMode="auto">
          <a:xfrm>
            <a:off x="8243888" y="2676525"/>
            <a:ext cx="731837" cy="1216025"/>
          </a:xfrm>
          <a:prstGeom prst="curvedLeftArrow">
            <a:avLst>
              <a:gd name="adj1" fmla="val 24986"/>
              <a:gd name="adj2" fmla="val 49971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пюанрю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пюанрю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юанрю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юанрю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</TotalTime>
  <Words>729</Words>
  <Application>Microsoft Office PowerPoint</Application>
  <PresentationFormat>Экран (4:3)</PresentationFormat>
  <Paragraphs>112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пюанрю</vt:lpstr>
      <vt:lpstr>Презентация PowerPoint</vt:lpstr>
      <vt:lpstr>ЦЕЛЬ ПОПЕЧИТЕЛЬСКОГО СОВЕТА</vt:lpstr>
      <vt:lpstr>НОРМАТИВНЫЕ ПРАВОВЫЕ АКТЫ</vt:lpstr>
      <vt:lpstr>Взаимодействие Попечительского совета</vt:lpstr>
      <vt:lpstr>СОСТАВ ПОПЕЧИТЕЛЬСКОГО СОВЕТА</vt:lpstr>
      <vt:lpstr>СОСТАВ Попечительского совета</vt:lpstr>
      <vt:lpstr>НАПРАВЛЕНИЯ РАБОТЫ ПОПЕЧИТЕЛЬСКОГО СОВЕТА</vt:lpstr>
      <vt:lpstr>ПОЛНОМОЧИЯ ПОПЕЧИТЕЛЬСКОГО СОВЕТА</vt:lpstr>
      <vt:lpstr>ПОЛНОМОЧИЯ ПОПЕЧИТЕЛЬСКОГО СОВЕТА</vt:lpstr>
      <vt:lpstr> Заседание Попечительского совета созывается его председателем по собственной инициативе, по инициативе двух третей от общего количества членов Попечительского совета.        Уведомление о созыве заседания Попечительского совета подписывается председателем Попечительского совета и направляется членам Попечительского совета и организации образования при которой действует Попечительский совет вместе с необходимыми материалами в срок не позднее, чем за семь рабочих дней до даты проведения заседания.        Уведомление содержит дату, время и место проведения заседания.        К уведомлению прилагаются повестка дня заседания с указанием докладчика, справочные материалы, предусматривающие мотивы включения в повестку дня указанных вопросов, необходимые документы, предоставляемые членам Попечительского совета к заседанию. </vt:lpstr>
      <vt:lpstr>Презентация PowerPoint</vt:lpstr>
      <vt:lpstr>ПОПЕЧИТЕЛЬСКИЙ СОВЕТ  И БЛАГОТВОРИТЕЛЬНОСТЬ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портфолио педагога</dc:title>
  <dc:creator>Елена Рыльцева</dc:creator>
  <cp:lastModifiedBy>Гульмира</cp:lastModifiedBy>
  <cp:revision>79</cp:revision>
  <cp:lastPrinted>2017-06-12T09:40:53Z</cp:lastPrinted>
  <dcterms:created xsi:type="dcterms:W3CDTF">2006-10-16T11:38:20Z</dcterms:created>
  <dcterms:modified xsi:type="dcterms:W3CDTF">2018-11-09T11:17:11Z</dcterms:modified>
</cp:coreProperties>
</file>